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7" r:id="rId2"/>
    <p:sldId id="412" r:id="rId3"/>
    <p:sldId id="347" r:id="rId4"/>
    <p:sldId id="401" r:id="rId5"/>
    <p:sldId id="349" r:id="rId6"/>
    <p:sldId id="350" r:id="rId7"/>
    <p:sldId id="351" r:id="rId8"/>
    <p:sldId id="352" r:id="rId9"/>
    <p:sldId id="353" r:id="rId10"/>
    <p:sldId id="390" r:id="rId11"/>
    <p:sldId id="413" r:id="rId12"/>
    <p:sldId id="417" r:id="rId13"/>
  </p:sldIdLst>
  <p:sldSz cx="9144000" cy="5143500" type="screen16x9"/>
  <p:notesSz cx="6797675" cy="9926638"/>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3">
          <p15:clr>
            <a:srgbClr val="A4A3A4"/>
          </p15:clr>
        </p15:guide>
        <p15:guide id="2" pos="30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AFE"/>
    <a:srgbClr val="EEEEEE"/>
    <a:srgbClr val="00467A"/>
    <a:srgbClr val="EAEAEA"/>
    <a:srgbClr val="DEDEDE"/>
    <a:srgbClr val="0994D9"/>
    <a:srgbClr val="013D5B"/>
    <a:srgbClr val="000000"/>
    <a:srgbClr val="8A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8" autoAdjust="0"/>
    <p:restoredTop sz="92832" autoAdjust="0"/>
  </p:normalViewPr>
  <p:slideViewPr>
    <p:cSldViewPr snapToGrid="0">
      <p:cViewPr varScale="1">
        <p:scale>
          <a:sx n="122" d="100"/>
          <a:sy n="122" d="100"/>
        </p:scale>
        <p:origin x="624" y="77"/>
      </p:cViewPr>
      <p:guideLst>
        <p:guide orient="horz" pos="1543"/>
        <p:guide pos="3036"/>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11E1ABC-4FCE-4182-9964-D2B1973A5C07}" type="datetimeFigureOut">
              <a:rPr lang="zh-CN" altLang="en-US" smtClean="0"/>
              <a:t>2022/10/17</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3615DD-A9BD-43B3-A463-142FABB1DEB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ECB900-2609-4BD1-B485-37D5AFEC4541}" type="datetimeFigureOut">
              <a:rPr lang="zh-CN" altLang="en-US" smtClean="0"/>
              <a:t>2022/10/17</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CC51D4-85A7-4FCC-96B8-202667EBD9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CC51D4-85A7-4FCC-96B8-202667EBD9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12</a:t>
            </a:fld>
            <a:endParaRPr lang="zh-CN" altLang="en-US"/>
          </a:p>
        </p:txBody>
      </p:sp>
    </p:spTree>
    <p:extLst>
      <p:ext uri="{BB962C8B-B14F-4D97-AF65-F5344CB8AC3E}">
        <p14:creationId xmlns:p14="http://schemas.microsoft.com/office/powerpoint/2010/main" val="421791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9CC51D4-85A7-4FCC-96B8-202667EBD9D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9CC51D4-85A7-4FCC-96B8-202667EBD9D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9CC51D4-85A7-4FCC-96B8-202667EBD9D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9CC51D4-85A7-4FCC-96B8-202667EBD9D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2F24CCD-5869-417C-8A6E-88CDBDFAA21C}" type="datetimeFigureOut">
              <a:rPr lang="zh-CN" altLang="en-US" smtClean="0"/>
              <a:t>2022/10/17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C4EA95-0991-49A5-870F-8367C94C596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F24CCD-5869-417C-8A6E-88CDBDFAA21C}" type="datetimeFigureOut">
              <a:rPr lang="zh-CN" altLang="en-US" smtClean="0"/>
              <a:t>2022/10/17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C4EA95-0991-49A5-870F-8367C94C59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897066"/>
            <a:ext cx="9144000" cy="1110401"/>
          </a:xfrm>
          <a:prstGeom prst="rect">
            <a:avLst/>
          </a:prstGeom>
          <a:noFill/>
          <a:effectLst/>
        </p:spPr>
        <p:txBody>
          <a:bodyPr vert="horz" lIns="91440" tIns="45720" rIns="91440" bIns="45720" rtlCol="0" anchor="ctr">
            <a:normAutofit/>
          </a:bodyPr>
          <a:lstStyle/>
          <a:p>
            <a:pPr lvl="0" algn="ctr">
              <a:lnSpc>
                <a:spcPts val="4100"/>
              </a:lnSpc>
              <a:spcBef>
                <a:spcPts val="3600"/>
              </a:spcBef>
              <a:spcAft>
                <a:spcPts val="1800"/>
              </a:spcAft>
              <a:defRPr/>
            </a:pPr>
            <a:r>
              <a:rPr lang="zh-CN" altLang="en-US" sz="2800" b="1" dirty="0" smtClean="0">
                <a:solidFill>
                  <a:srgbClr val="0070C0"/>
                </a:solidFill>
                <a:latin typeface="微软雅黑" panose="020B0503020204020204" pitchFamily="34" charset="-122"/>
                <a:ea typeface="微软雅黑" panose="020B0503020204020204" pitchFamily="34" charset="-122"/>
                <a:cs typeface="+mj-cs"/>
              </a:rPr>
              <a:t>“宁企通”</a:t>
            </a:r>
            <a:r>
              <a:rPr kumimoji="0" lang="zh-CN" altLang="en-US" sz="2800" b="1" i="0" u="none" strike="noStrike" kern="1200" cap="none" spc="0" normalizeH="0" baseline="0" noProof="0" dirty="0" smtClean="0">
                <a:ln>
                  <a:noFill/>
                </a:ln>
                <a:solidFill>
                  <a:srgbClr val="0070C0"/>
                </a:solidFill>
                <a:uLnTx/>
                <a:uFillTx/>
                <a:latin typeface="微软雅黑" panose="020B0503020204020204" pitchFamily="34" charset="-122"/>
                <a:ea typeface="微软雅黑" panose="020B0503020204020204" pitchFamily="34" charset="-122"/>
                <a:cs typeface="+mj-cs"/>
              </a:rPr>
              <a:t>平台</a:t>
            </a:r>
            <a:r>
              <a:rPr kumimoji="0" lang="zh-CN" sz="2800" b="1" i="0" u="none" strike="noStrike" kern="1200" cap="none" spc="0" normalizeH="0" baseline="0" noProof="0" dirty="0" smtClean="0">
                <a:ln>
                  <a:noFill/>
                </a:ln>
                <a:solidFill>
                  <a:srgbClr val="0070C0"/>
                </a:solidFill>
                <a:uLnTx/>
                <a:uFillTx/>
                <a:latin typeface="微软雅黑" panose="020B0503020204020204" pitchFamily="34" charset="-122"/>
                <a:ea typeface="微软雅黑" panose="020B0503020204020204" pitchFamily="34" charset="-122"/>
                <a:cs typeface="+mj-cs"/>
              </a:rPr>
              <a:t>申报企业</a:t>
            </a:r>
            <a:r>
              <a:rPr kumimoji="0" lang="zh-CN" altLang="en-US" sz="2800" b="1" i="0" u="none" strike="noStrike" kern="1200" cap="none" spc="0" normalizeH="0" baseline="0" noProof="0" dirty="0" smtClean="0">
                <a:ln>
                  <a:noFill/>
                </a:ln>
                <a:solidFill>
                  <a:srgbClr val="0070C0"/>
                </a:solidFill>
                <a:uLnTx/>
                <a:uFillTx/>
                <a:latin typeface="微软雅黑" panose="020B0503020204020204" pitchFamily="34" charset="-122"/>
                <a:ea typeface="微软雅黑" panose="020B0503020204020204" pitchFamily="34" charset="-122"/>
                <a:cs typeface="+mj-cs"/>
              </a:rPr>
              <a:t>操作指引</a:t>
            </a:r>
            <a:endParaRPr kumimoji="0" lang="zh-CN" sz="2400" b="1" i="0" u="none" strike="noStrike" kern="1200" cap="none" spc="0" normalizeH="0" baseline="0" noProof="0" dirty="0" smtClean="0">
              <a:ln>
                <a:noFill/>
              </a:ln>
              <a:solidFill>
                <a:srgbClr val="0070C0"/>
              </a:solidFill>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flipV="1">
            <a:off x="0" y="876867"/>
            <a:ext cx="9144000" cy="1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V="1">
            <a:off x="0" y="2007467"/>
            <a:ext cx="9144000" cy="18000"/>
          </a:xfrm>
          <a:prstGeom prst="rect">
            <a:avLst/>
          </a:prstGeom>
          <a:solidFill>
            <a:srgbClr val="32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top-bg.png"/>
          <p:cNvPicPr>
            <a:picLocks noChangeAspect="1"/>
          </p:cNvPicPr>
          <p:nvPr/>
        </p:nvPicPr>
        <p:blipFill>
          <a:blip r:embed="rId3"/>
          <a:stretch>
            <a:fillRect/>
          </a:stretch>
        </p:blipFill>
        <p:spPr>
          <a:xfrm>
            <a:off x="0" y="0"/>
            <a:ext cx="9144000" cy="904875"/>
          </a:xfrm>
          <a:prstGeom prst="rect">
            <a:avLst/>
          </a:prstGeom>
        </p:spPr>
      </p:pic>
      <p:pic>
        <p:nvPicPr>
          <p:cNvPr id="16" name="图片 15" descr="banner.jpg"/>
          <p:cNvPicPr>
            <a:picLocks noChangeAspect="1"/>
          </p:cNvPicPr>
          <p:nvPr/>
        </p:nvPicPr>
        <p:blipFill>
          <a:blip r:embed="rId4"/>
          <a:stretch>
            <a:fillRect/>
          </a:stretch>
        </p:blipFill>
        <p:spPr>
          <a:xfrm>
            <a:off x="0" y="2032000"/>
            <a:ext cx="9144635" cy="3111500"/>
          </a:xfrm>
          <a:prstGeom prst="rect">
            <a:avLst/>
          </a:prstGeom>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93"/>
          <p:cNvGrpSpPr/>
          <p:nvPr/>
        </p:nvGrpSpPr>
        <p:grpSpPr>
          <a:xfrm>
            <a:off x="200660" y="0"/>
            <a:ext cx="8658225" cy="516890"/>
            <a:chOff x="-1" y="0"/>
            <a:chExt cx="9144001" cy="516577"/>
          </a:xfrm>
        </p:grpSpPr>
        <p:pic>
          <p:nvPicPr>
            <p:cNvPr id="89" name="图片 88" descr="top-bg.png"/>
            <p:cNvPicPr>
              <a:picLocks noChangeAspect="1"/>
            </p:cNvPicPr>
            <p:nvPr/>
          </p:nvPicPr>
          <p:blipFill>
            <a:blip r:embed="rId3"/>
            <a:srcRect l="18307"/>
            <a:stretch>
              <a:fillRect/>
            </a:stretch>
          </p:blipFill>
          <p:spPr>
            <a:xfrm>
              <a:off x="0" y="0"/>
              <a:ext cx="9144000" cy="516577"/>
            </a:xfrm>
            <a:prstGeom prst="rect">
              <a:avLst/>
            </a:prstGeom>
          </p:spPr>
        </p:pic>
        <p:pic>
          <p:nvPicPr>
            <p:cNvPr id="91" name="图片 90" descr="top-bg.png"/>
            <p:cNvPicPr>
              <a:picLocks noChangeAspect="1"/>
            </p:cNvPicPr>
            <p:nvPr/>
          </p:nvPicPr>
          <p:blipFill>
            <a:blip r:embed="rId3"/>
            <a:srcRect l="37727" r="56753"/>
            <a:stretch>
              <a:fillRect/>
            </a:stretch>
          </p:blipFill>
          <p:spPr>
            <a:xfrm>
              <a:off x="-1" y="0"/>
              <a:ext cx="2733385" cy="516577"/>
            </a:xfrm>
            <a:prstGeom prst="rect">
              <a:avLst/>
            </a:prstGeom>
          </p:spPr>
        </p:pic>
      </p:grpSp>
      <p:sp>
        <p:nvSpPr>
          <p:cNvPr id="5" name="矩形 4"/>
          <p:cNvSpPr/>
          <p:nvPr/>
        </p:nvSpPr>
        <p:spPr>
          <a:xfrm>
            <a:off x="110490" y="671830"/>
            <a:ext cx="8529320" cy="829945"/>
          </a:xfrm>
          <a:prstGeom prst="rect">
            <a:avLst/>
          </a:prstGeom>
        </p:spPr>
        <p:txBody>
          <a:bodyPr wrap="square">
            <a:spAutoFit/>
          </a:bodyPr>
          <a:lstStyle/>
          <a:p>
            <a:pPr algn="l">
              <a:lnSpc>
                <a:spcPct val="150000"/>
              </a:lnSpc>
              <a:buClrTx/>
              <a:buSzTx/>
              <a:buFontTx/>
            </a:pPr>
            <a:r>
              <a:rPr lang="en-US" altLang="zh-CN" sz="1600" kern="2200" dirty="0">
                <a:latin typeface="华文中宋" panose="02010600040101010101" charset="-122"/>
                <a:ea typeface="华文中宋" panose="02010600040101010101" charset="-122"/>
                <a:cs typeface="华文中宋" panose="02010600040101010101" charset="-122"/>
              </a:rPr>
              <a:t>表单的企业部分信息已自动带入，企业按照表单实际情况如实填写。点击下一步，上传材料（</a:t>
            </a:r>
            <a:r>
              <a:rPr lang="zh-CN" altLang="en-US" sz="1600" kern="2200" dirty="0">
                <a:latin typeface="华文中宋" panose="02010600040101010101" charset="-122"/>
                <a:ea typeface="华文中宋" panose="02010600040101010101" charset="-122"/>
                <a:cs typeface="华文中宋" panose="02010600040101010101" charset="-122"/>
              </a:rPr>
              <a:t>申报书</a:t>
            </a:r>
            <a:r>
              <a:rPr lang="en-US" altLang="zh-CN" sz="1600" kern="2200" dirty="0">
                <a:latin typeface="华文中宋" panose="02010600040101010101" charset="-122"/>
                <a:ea typeface="华文中宋" panose="02010600040101010101" charset="-122"/>
                <a:cs typeface="华文中宋" panose="02010600040101010101" charset="-122"/>
              </a:rPr>
              <a:t>必须按照系统提供的模板上传，否则不能通过），材料上传后点击提交</a:t>
            </a:r>
          </a:p>
        </p:txBody>
      </p:sp>
      <p:pic>
        <p:nvPicPr>
          <p:cNvPr id="13" name="图片 12"/>
          <p:cNvPicPr>
            <a:picLocks noChangeAspect="1"/>
          </p:cNvPicPr>
          <p:nvPr/>
        </p:nvPicPr>
        <p:blipFill>
          <a:blip r:embed="rId4"/>
          <a:stretch>
            <a:fillRect/>
          </a:stretch>
        </p:blipFill>
        <p:spPr>
          <a:xfrm>
            <a:off x="245110" y="1750060"/>
            <a:ext cx="3129915" cy="3240405"/>
          </a:xfrm>
          <a:prstGeom prst="rect">
            <a:avLst/>
          </a:prstGeom>
        </p:spPr>
      </p:pic>
      <p:pic>
        <p:nvPicPr>
          <p:cNvPr id="8" name="图片 7"/>
          <p:cNvPicPr>
            <a:picLocks noChangeAspect="1"/>
          </p:cNvPicPr>
          <p:nvPr/>
        </p:nvPicPr>
        <p:blipFill>
          <a:blip r:embed="rId5"/>
          <a:stretch>
            <a:fillRect/>
          </a:stretch>
        </p:blipFill>
        <p:spPr>
          <a:xfrm>
            <a:off x="3375025" y="1750060"/>
            <a:ext cx="5500370" cy="2936875"/>
          </a:xfrm>
          <a:prstGeom prst="rect">
            <a:avLst/>
          </a:prstGeom>
          <a:ln>
            <a:solidFill>
              <a:schemeClr val="tx1"/>
            </a:solidFill>
          </a:ln>
        </p:spPr>
      </p:pic>
      <p:sp>
        <p:nvSpPr>
          <p:cNvPr id="9" name="矩形 8"/>
          <p:cNvSpPr/>
          <p:nvPr/>
        </p:nvSpPr>
        <p:spPr>
          <a:xfrm>
            <a:off x="3738564" y="3679825"/>
            <a:ext cx="614362" cy="5476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38563" y="4475164"/>
            <a:ext cx="252412" cy="571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19500" y="4351338"/>
            <a:ext cx="1781175" cy="300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52838" y="4351338"/>
            <a:ext cx="1838325" cy="3000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262813" y="4351337"/>
            <a:ext cx="361950" cy="3000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77682" y="33932"/>
            <a:ext cx="1607435" cy="424732"/>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smtClean="0">
                <a:solidFill>
                  <a:schemeClr val="bg1"/>
                </a:solidFill>
                <a:latin typeface="微软雅黑" panose="020B0503020204020204" pitchFamily="34" charset="-122"/>
                <a:ea typeface="微软雅黑" panose="020B0503020204020204" pitchFamily="34" charset="-122"/>
                <a:cs typeface="+mj-cs"/>
              </a:rPr>
              <a:t>二、事项申报</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a:xfrm>
            <a:off x="218440" y="0"/>
            <a:ext cx="8639810" cy="516890"/>
            <a:chOff x="-1" y="0"/>
            <a:chExt cx="9144001" cy="516577"/>
          </a:xfrm>
        </p:grpSpPr>
        <p:pic>
          <p:nvPicPr>
            <p:cNvPr id="89" name="图片 88" descr="top-bg.png"/>
            <p:cNvPicPr>
              <a:picLocks noChangeAspect="1"/>
            </p:cNvPicPr>
            <p:nvPr/>
          </p:nvPicPr>
          <p:blipFill>
            <a:blip r:embed="rId3"/>
            <a:srcRect l="18307"/>
            <a:stretch>
              <a:fillRect/>
            </a:stretch>
          </p:blipFill>
          <p:spPr>
            <a:xfrm>
              <a:off x="0" y="0"/>
              <a:ext cx="9144000" cy="516577"/>
            </a:xfrm>
            <a:prstGeom prst="rect">
              <a:avLst/>
            </a:prstGeom>
          </p:spPr>
        </p:pic>
        <p:pic>
          <p:nvPicPr>
            <p:cNvPr id="91" name="图片 90" descr="top-bg.png"/>
            <p:cNvPicPr>
              <a:picLocks noChangeAspect="1"/>
            </p:cNvPicPr>
            <p:nvPr/>
          </p:nvPicPr>
          <p:blipFill>
            <a:blip r:embed="rId3"/>
            <a:srcRect l="37727" r="56753"/>
            <a:stretch>
              <a:fillRect/>
            </a:stretch>
          </p:blipFill>
          <p:spPr>
            <a:xfrm>
              <a:off x="-1" y="0"/>
              <a:ext cx="2733385" cy="516577"/>
            </a:xfrm>
            <a:prstGeom prst="rect">
              <a:avLst/>
            </a:prstGeom>
          </p:spPr>
        </p:pic>
      </p:grpSp>
      <p:sp>
        <p:nvSpPr>
          <p:cNvPr id="4" name="矩形 3"/>
          <p:cNvSpPr/>
          <p:nvPr/>
        </p:nvSpPr>
        <p:spPr>
          <a:xfrm>
            <a:off x="218440" y="516890"/>
            <a:ext cx="8639810" cy="830997"/>
          </a:xfrm>
          <a:prstGeom prst="rect">
            <a:avLst/>
          </a:prstGeom>
        </p:spPr>
        <p:txBody>
          <a:bodyPr wrap="square">
            <a:spAutoFit/>
          </a:bodyPr>
          <a:lstStyle/>
          <a:p>
            <a:pPr>
              <a:lnSpc>
                <a:spcPct val="150000"/>
              </a:lnSpc>
            </a:pPr>
            <a:r>
              <a:rPr lang="en-US" altLang="zh-CN" sz="1600" kern="2200" dirty="0">
                <a:latin typeface="华文中宋" panose="02010600040101010101" charset="-122"/>
                <a:ea typeface="华文中宋" panose="02010600040101010101" charset="-122"/>
                <a:cs typeface="华文中宋" panose="02010600040101010101" charset="-122"/>
              </a:rPr>
              <a:t>1</a:t>
            </a:r>
            <a:r>
              <a:rPr lang="en-US" altLang="zh-CN" sz="1600" kern="2200" dirty="0" smtClean="0">
                <a:latin typeface="华文中宋" panose="02010600040101010101" charset="-122"/>
                <a:ea typeface="华文中宋" panose="02010600040101010101" charset="-122"/>
                <a:cs typeface="华文中宋" panose="02010600040101010101" charset="-122"/>
              </a:rPr>
              <a:t>.</a:t>
            </a:r>
            <a:r>
              <a:rPr lang="zh-CN" altLang="en-US" sz="1600" kern="2200" dirty="0" smtClean="0">
                <a:latin typeface="华文中宋" panose="02010600040101010101" charset="-122"/>
                <a:ea typeface="华文中宋" panose="02010600040101010101" charset="-122"/>
                <a:cs typeface="华文中宋" panose="02010600040101010101" charset="-122"/>
              </a:rPr>
              <a:t>进度查询。</a:t>
            </a:r>
            <a:r>
              <a:rPr lang="en-US" altLang="zh-CN" sz="1600" kern="2200" dirty="0" err="1" smtClean="0">
                <a:latin typeface="华文中宋" panose="02010600040101010101" charset="-122"/>
                <a:ea typeface="华文中宋" panose="02010600040101010101" charset="-122"/>
                <a:cs typeface="华文中宋" panose="02010600040101010101" charset="-122"/>
              </a:rPr>
              <a:t>企业提交申报书后</a:t>
            </a:r>
            <a:r>
              <a:rPr lang="en-US" altLang="zh-CN" sz="1600" kern="2200" dirty="0" err="1">
                <a:latin typeface="华文中宋" panose="02010600040101010101" charset="-122"/>
                <a:ea typeface="华文中宋" panose="02010600040101010101" charset="-122"/>
                <a:cs typeface="华文中宋" panose="02010600040101010101" charset="-122"/>
              </a:rPr>
              <a:t>，</a:t>
            </a:r>
            <a:r>
              <a:rPr lang="en-US" altLang="zh-CN" sz="1600" kern="2200" dirty="0" err="1" smtClean="0">
                <a:latin typeface="华文中宋" panose="02010600040101010101" charset="-122"/>
                <a:ea typeface="华文中宋" panose="02010600040101010101" charset="-122"/>
                <a:cs typeface="华文中宋" panose="02010600040101010101" charset="-122"/>
              </a:rPr>
              <a:t>等待部门审核</a:t>
            </a:r>
            <a:r>
              <a:rPr lang="en-US" altLang="zh-CN" sz="1600" kern="2200" dirty="0" err="1">
                <a:latin typeface="华文中宋" panose="02010600040101010101" charset="-122"/>
                <a:ea typeface="华文中宋" panose="02010600040101010101" charset="-122"/>
                <a:cs typeface="华文中宋" panose="02010600040101010101" charset="-122"/>
              </a:rPr>
              <a:t>。企业法定代表人、管理员、经办人均可至“企业空间-我的申报</a:t>
            </a:r>
            <a:r>
              <a:rPr lang="en-US" altLang="zh-CN" sz="1600" kern="2200" dirty="0">
                <a:latin typeface="华文中宋" panose="02010600040101010101" charset="-122"/>
                <a:ea typeface="华文中宋" panose="02010600040101010101" charset="-122"/>
                <a:cs typeface="华文中宋" panose="02010600040101010101" charset="-122"/>
              </a:rPr>
              <a:t>” </a:t>
            </a:r>
            <a:r>
              <a:rPr lang="en-US" altLang="zh-CN" sz="1600" kern="2200" dirty="0" err="1" smtClean="0">
                <a:latin typeface="华文中宋" panose="02010600040101010101" charset="-122"/>
                <a:ea typeface="华文中宋" panose="02010600040101010101" charset="-122"/>
                <a:cs typeface="华文中宋" panose="02010600040101010101" charset="-122"/>
              </a:rPr>
              <a:t>模块</a:t>
            </a:r>
            <a:r>
              <a:rPr lang="zh-CN" altLang="en-US" sz="1600" kern="2200" dirty="0" smtClean="0">
                <a:latin typeface="华文中宋" panose="02010600040101010101" charset="-122"/>
                <a:ea typeface="华文中宋" panose="02010600040101010101" charset="-122"/>
                <a:cs typeface="华文中宋" panose="02010600040101010101" charset="-122"/>
              </a:rPr>
              <a:t>找到办件，点击“查看”</a:t>
            </a:r>
            <a:r>
              <a:rPr lang="en-US" altLang="zh-CN" sz="1600" kern="2200" dirty="0" smtClean="0">
                <a:latin typeface="华文中宋" panose="02010600040101010101" charset="-122"/>
                <a:ea typeface="华文中宋" panose="02010600040101010101" charset="-122"/>
                <a:cs typeface="华文中宋" panose="02010600040101010101" charset="-122"/>
              </a:rPr>
              <a:t> </a:t>
            </a:r>
            <a:r>
              <a:rPr lang="en-US" altLang="zh-CN" sz="1600" kern="2200" dirty="0" err="1" smtClean="0">
                <a:latin typeface="华文中宋" panose="02010600040101010101" charset="-122"/>
                <a:ea typeface="华文中宋" panose="02010600040101010101" charset="-122"/>
                <a:cs typeface="华文中宋" panose="02010600040101010101" charset="-122"/>
              </a:rPr>
              <a:t>进行进度查询</a:t>
            </a:r>
            <a:endParaRPr lang="en-US" altLang="zh-CN" sz="1600" kern="2200" dirty="0">
              <a:latin typeface="华文中宋" panose="02010600040101010101" charset="-122"/>
              <a:ea typeface="华文中宋" panose="02010600040101010101" charset="-122"/>
              <a:cs typeface="华文中宋" panose="02010600040101010101" charset="-122"/>
            </a:endParaRPr>
          </a:p>
        </p:txBody>
      </p:sp>
      <p:pic>
        <p:nvPicPr>
          <p:cNvPr id="16" name="图片 15"/>
          <p:cNvPicPr/>
          <p:nvPr/>
        </p:nvPicPr>
        <p:blipFill rotWithShape="1">
          <a:blip r:embed="rId4"/>
          <a:srcRect l="10945" r="12213" b="19622"/>
          <a:stretch>
            <a:fillRect/>
          </a:stretch>
        </p:blipFill>
        <p:spPr>
          <a:xfrm>
            <a:off x="299859" y="1347887"/>
            <a:ext cx="6327140" cy="3606800"/>
          </a:xfrm>
          <a:prstGeom prst="rect">
            <a:avLst/>
          </a:prstGeom>
        </p:spPr>
      </p:pic>
      <p:pic>
        <p:nvPicPr>
          <p:cNvPr id="6" name="图片 5"/>
          <p:cNvPicPr>
            <a:picLocks noChangeAspect="1"/>
          </p:cNvPicPr>
          <p:nvPr/>
        </p:nvPicPr>
        <p:blipFill>
          <a:blip r:embed="rId5"/>
          <a:stretch>
            <a:fillRect/>
          </a:stretch>
        </p:blipFill>
        <p:spPr>
          <a:xfrm>
            <a:off x="3327217" y="1683702"/>
            <a:ext cx="5681980" cy="3490595"/>
          </a:xfrm>
          <a:prstGeom prst="rect">
            <a:avLst/>
          </a:prstGeom>
        </p:spPr>
      </p:pic>
      <p:cxnSp>
        <p:nvCxnSpPr>
          <p:cNvPr id="7" name="肘形连接符 6"/>
          <p:cNvCxnSpPr/>
          <p:nvPr/>
        </p:nvCxnSpPr>
        <p:spPr>
          <a:xfrm rot="5400000">
            <a:off x="4067701" y="1608586"/>
            <a:ext cx="1814138" cy="166116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46636" y="3221651"/>
            <a:ext cx="1077911" cy="26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latin typeface="微软雅黑" panose="020B0503020204020204" pitchFamily="34" charset="-122"/>
                <a:ea typeface="微软雅黑" panose="020B0503020204020204" pitchFamily="34" charset="-122"/>
              </a:rPr>
              <a:t>事项名称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4846635" y="3659284"/>
            <a:ext cx="1077911" cy="26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latin typeface="微软雅黑" panose="020B0503020204020204" pitchFamily="34" charset="-122"/>
                <a:ea typeface="微软雅黑" panose="020B0503020204020204" pitchFamily="34" charset="-122"/>
              </a:rPr>
              <a:t>事项名称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4846635" y="4096918"/>
            <a:ext cx="1077911" cy="26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latin typeface="微软雅黑" panose="020B0503020204020204" pitchFamily="34" charset="-122"/>
                <a:ea typeface="微软雅黑" panose="020B0503020204020204" pitchFamily="34" charset="-122"/>
              </a:rPr>
              <a:t>事项名称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4846636" y="4480159"/>
            <a:ext cx="1077911" cy="26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latin typeface="微软雅黑" panose="020B0503020204020204" pitchFamily="34" charset="-122"/>
                <a:ea typeface="微软雅黑" panose="020B0503020204020204" pitchFamily="34" charset="-122"/>
              </a:rPr>
              <a:t>事项名称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4846636" y="4894055"/>
            <a:ext cx="1077911" cy="26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latin typeface="微软雅黑" panose="020B0503020204020204" pitchFamily="34" charset="-122"/>
                <a:ea typeface="微软雅黑" panose="020B0503020204020204" pitchFamily="34" charset="-122"/>
              </a:rPr>
              <a:t>事项名称</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7682" y="33932"/>
            <a:ext cx="1607435" cy="396583"/>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a:solidFill>
                  <a:schemeClr val="bg1"/>
                </a:solidFill>
                <a:latin typeface="微软雅黑" panose="020B0503020204020204" pitchFamily="34" charset="-122"/>
                <a:ea typeface="微软雅黑" panose="020B0503020204020204" pitchFamily="34" charset="-122"/>
                <a:cs typeface="+mj-cs"/>
              </a:rPr>
              <a:t>三</a:t>
            </a:r>
            <a:r>
              <a:rPr lang="zh-CN" altLang="en-US" b="1" dirty="0" smtClean="0">
                <a:solidFill>
                  <a:schemeClr val="bg1"/>
                </a:solidFill>
                <a:latin typeface="微软雅黑" panose="020B0503020204020204" pitchFamily="34" charset="-122"/>
                <a:ea typeface="微软雅黑" panose="020B0503020204020204" pitchFamily="34" charset="-122"/>
                <a:cs typeface="+mj-cs"/>
              </a:rPr>
              <a:t>、部门审核</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a:xfrm>
            <a:off x="218440" y="0"/>
            <a:ext cx="8639810" cy="516890"/>
            <a:chOff x="-1" y="0"/>
            <a:chExt cx="9144001" cy="516577"/>
          </a:xfrm>
        </p:grpSpPr>
        <p:pic>
          <p:nvPicPr>
            <p:cNvPr id="89" name="图片 88" descr="top-bg.png"/>
            <p:cNvPicPr>
              <a:picLocks noChangeAspect="1"/>
            </p:cNvPicPr>
            <p:nvPr/>
          </p:nvPicPr>
          <p:blipFill>
            <a:blip r:embed="rId3"/>
            <a:srcRect l="18307"/>
            <a:stretch>
              <a:fillRect/>
            </a:stretch>
          </p:blipFill>
          <p:spPr>
            <a:xfrm>
              <a:off x="0" y="0"/>
              <a:ext cx="9144000" cy="516577"/>
            </a:xfrm>
            <a:prstGeom prst="rect">
              <a:avLst/>
            </a:prstGeom>
          </p:spPr>
        </p:pic>
        <p:pic>
          <p:nvPicPr>
            <p:cNvPr id="91" name="图片 90" descr="top-bg.png"/>
            <p:cNvPicPr>
              <a:picLocks noChangeAspect="1"/>
            </p:cNvPicPr>
            <p:nvPr/>
          </p:nvPicPr>
          <p:blipFill>
            <a:blip r:embed="rId3"/>
            <a:srcRect l="37727" r="56753"/>
            <a:stretch>
              <a:fillRect/>
            </a:stretch>
          </p:blipFill>
          <p:spPr>
            <a:xfrm>
              <a:off x="-1" y="0"/>
              <a:ext cx="2733385" cy="516577"/>
            </a:xfrm>
            <a:prstGeom prst="rect">
              <a:avLst/>
            </a:prstGeom>
          </p:spPr>
        </p:pic>
      </p:grpSp>
      <p:sp>
        <p:nvSpPr>
          <p:cNvPr id="4" name="矩形 3"/>
          <p:cNvSpPr/>
          <p:nvPr/>
        </p:nvSpPr>
        <p:spPr>
          <a:xfrm>
            <a:off x="218440" y="516890"/>
            <a:ext cx="8639810" cy="787395"/>
          </a:xfrm>
          <a:prstGeom prst="rect">
            <a:avLst/>
          </a:prstGeom>
        </p:spPr>
        <p:txBody>
          <a:bodyPr wrap="square">
            <a:spAutoFit/>
          </a:bodyPr>
          <a:lstStyle/>
          <a:p>
            <a:pPr>
              <a:lnSpc>
                <a:spcPct val="150000"/>
              </a:lnSpc>
            </a:pPr>
            <a:r>
              <a:rPr lang="en-US" altLang="zh-CN" sz="1600" kern="2200" dirty="0">
                <a:latin typeface="华文中宋" panose="02010600040101010101" charset="-122"/>
                <a:ea typeface="华文中宋" panose="02010600040101010101" charset="-122"/>
                <a:cs typeface="华文中宋" panose="02010600040101010101" charset="-122"/>
              </a:rPr>
              <a:t>2.材料补正。由于申报材料或者填写信息不规范，被审批人员退回补正，可在</a:t>
            </a:r>
            <a:r>
              <a:rPr lang="zh-CN" altLang="en-US" sz="1600" kern="2200" dirty="0">
                <a:latin typeface="华文中宋" panose="02010600040101010101" charset="-122"/>
                <a:ea typeface="华文中宋" panose="02010600040101010101" charset="-122"/>
                <a:cs typeface="华文中宋" panose="02010600040101010101" charset="-122"/>
              </a:rPr>
              <a:t>“</a:t>
            </a:r>
            <a:r>
              <a:rPr lang="en-US" altLang="zh-CN" sz="1600" kern="2200" dirty="0" err="1">
                <a:latin typeface="华文中宋" panose="02010600040101010101" charset="-122"/>
                <a:ea typeface="华文中宋" panose="02010600040101010101" charset="-122"/>
                <a:cs typeface="华文中宋" panose="02010600040101010101" charset="-122"/>
              </a:rPr>
              <a:t>企业空间</a:t>
            </a:r>
            <a:r>
              <a:rPr lang="en-US" altLang="zh-CN" sz="1600" kern="2200" dirty="0">
                <a:latin typeface="华文中宋" panose="02010600040101010101" charset="-122"/>
                <a:ea typeface="华文中宋" panose="02010600040101010101" charset="-122"/>
                <a:cs typeface="华文中宋" panose="02010600040101010101" charset="-122"/>
              </a:rPr>
              <a:t>-</a:t>
            </a:r>
            <a:r>
              <a:rPr lang="zh-CN" altLang="en-US" sz="1600" kern="2200" dirty="0">
                <a:latin typeface="华文中宋" panose="02010600040101010101" charset="-122"/>
                <a:ea typeface="华文中宋" panose="02010600040101010101" charset="-122"/>
                <a:cs typeface="华文中宋" panose="02010600040101010101" charset="-122"/>
              </a:rPr>
              <a:t>我的申报”模块点击“</a:t>
            </a:r>
            <a:r>
              <a:rPr lang="en-US" altLang="zh-CN" sz="1600" kern="2200" dirty="0" err="1">
                <a:latin typeface="华文中宋" panose="02010600040101010101" charset="-122"/>
                <a:ea typeface="华文中宋" panose="02010600040101010101" charset="-122"/>
                <a:cs typeface="华文中宋" panose="02010600040101010101" charset="-122"/>
              </a:rPr>
              <a:t>查看</a:t>
            </a:r>
            <a:r>
              <a:rPr lang="zh-CN" altLang="en-US" sz="1600" kern="2200" dirty="0">
                <a:latin typeface="华文中宋" panose="02010600040101010101" charset="-122"/>
                <a:ea typeface="华文中宋" panose="02010600040101010101" charset="-122"/>
                <a:cs typeface="华文中宋" panose="02010600040101010101" charset="-122"/>
              </a:rPr>
              <a:t>”按钮，查看</a:t>
            </a:r>
            <a:r>
              <a:rPr lang="en-US" altLang="zh-CN" sz="1600" kern="2200" dirty="0" err="1">
                <a:latin typeface="华文中宋" panose="02010600040101010101" charset="-122"/>
                <a:ea typeface="华文中宋" panose="02010600040101010101" charset="-122"/>
                <a:cs typeface="华文中宋" panose="02010600040101010101" charset="-122"/>
              </a:rPr>
              <a:t>补正意见</a:t>
            </a:r>
            <a:r>
              <a:rPr lang="zh-CN" altLang="en-US" sz="1600" kern="2200" dirty="0">
                <a:latin typeface="华文中宋" panose="02010600040101010101" charset="-122"/>
                <a:ea typeface="华文中宋" panose="02010600040101010101" charset="-122"/>
                <a:cs typeface="华文中宋" panose="02010600040101010101" charset="-122"/>
              </a:rPr>
              <a:t>；</a:t>
            </a:r>
            <a:r>
              <a:rPr lang="en-US" altLang="zh-CN" sz="1600" kern="2200" dirty="0" err="1">
                <a:latin typeface="华文中宋" panose="02010600040101010101" charset="-122"/>
                <a:ea typeface="华文中宋" panose="02010600040101010101" charset="-122"/>
                <a:cs typeface="华文中宋" panose="02010600040101010101" charset="-122"/>
              </a:rPr>
              <a:t>后返回列表进行</a:t>
            </a:r>
            <a:r>
              <a:rPr lang="zh-CN" altLang="en-US" sz="1600" kern="2200" dirty="0">
                <a:latin typeface="华文中宋" panose="02010600040101010101" charset="-122"/>
                <a:ea typeface="华文中宋" panose="02010600040101010101" charset="-122"/>
                <a:cs typeface="华文中宋" panose="02010600040101010101" charset="-122"/>
              </a:rPr>
              <a:t>“材料补正”</a:t>
            </a:r>
            <a:endParaRPr lang="en-US" altLang="zh-CN" sz="1600" kern="2200" dirty="0">
              <a:latin typeface="华文中宋" panose="02010600040101010101" charset="-122"/>
              <a:ea typeface="华文中宋" panose="02010600040101010101" charset="-122"/>
              <a:cs typeface="华文中宋" panose="02010600040101010101" charset="-122"/>
            </a:endParaRPr>
          </a:p>
        </p:txBody>
      </p:sp>
      <p:sp>
        <p:nvSpPr>
          <p:cNvPr id="17" name="文本框 16"/>
          <p:cNvSpPr txBox="1"/>
          <p:nvPr/>
        </p:nvSpPr>
        <p:spPr>
          <a:xfrm>
            <a:off x="377682" y="33932"/>
            <a:ext cx="1607435" cy="396583"/>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a:solidFill>
                  <a:schemeClr val="bg1"/>
                </a:solidFill>
                <a:latin typeface="微软雅黑" panose="020B0503020204020204" pitchFamily="34" charset="-122"/>
                <a:ea typeface="微软雅黑" panose="020B0503020204020204" pitchFamily="34" charset="-122"/>
                <a:cs typeface="+mj-cs"/>
              </a:rPr>
              <a:t>三</a:t>
            </a:r>
            <a:r>
              <a:rPr lang="zh-CN" altLang="en-US" b="1" dirty="0" smtClean="0">
                <a:solidFill>
                  <a:schemeClr val="bg1"/>
                </a:solidFill>
                <a:latin typeface="微软雅黑" panose="020B0503020204020204" pitchFamily="34" charset="-122"/>
                <a:ea typeface="微软雅黑" panose="020B0503020204020204" pitchFamily="34" charset="-122"/>
                <a:cs typeface="+mj-cs"/>
              </a:rPr>
              <a:t>、部门审核</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pic>
        <p:nvPicPr>
          <p:cNvPr id="18" name="图片 17"/>
          <p:cNvPicPr>
            <a:picLocks noChangeAspect="1"/>
          </p:cNvPicPr>
          <p:nvPr/>
        </p:nvPicPr>
        <p:blipFill>
          <a:blip r:embed="rId4"/>
          <a:stretch>
            <a:fillRect/>
          </a:stretch>
        </p:blipFill>
        <p:spPr>
          <a:xfrm>
            <a:off x="3754755" y="1576070"/>
            <a:ext cx="5190490" cy="3452495"/>
          </a:xfrm>
          <a:prstGeom prst="rect">
            <a:avLst/>
          </a:prstGeom>
        </p:spPr>
      </p:pic>
      <p:pic>
        <p:nvPicPr>
          <p:cNvPr id="19" name="图片 18"/>
          <p:cNvPicPr>
            <a:picLocks noChangeAspect="1"/>
          </p:cNvPicPr>
          <p:nvPr/>
        </p:nvPicPr>
        <p:blipFill>
          <a:blip r:embed="rId5"/>
          <a:stretch>
            <a:fillRect/>
          </a:stretch>
        </p:blipFill>
        <p:spPr>
          <a:xfrm>
            <a:off x="235585" y="1468755"/>
            <a:ext cx="4757420" cy="3079750"/>
          </a:xfrm>
          <a:prstGeom prst="rect">
            <a:avLst/>
          </a:prstGeom>
        </p:spPr>
      </p:pic>
    </p:spTree>
    <p:extLst>
      <p:ext uri="{BB962C8B-B14F-4D97-AF65-F5344CB8AC3E}">
        <p14:creationId xmlns:p14="http://schemas.microsoft.com/office/powerpoint/2010/main" val="235542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a:xfrm>
            <a:off x="184150" y="0"/>
            <a:ext cx="8699500" cy="516890"/>
            <a:chOff x="-1" y="0"/>
            <a:chExt cx="9144001" cy="516577"/>
          </a:xfrm>
        </p:grpSpPr>
        <p:pic>
          <p:nvPicPr>
            <p:cNvPr id="89" name="图片 88" descr="top-bg.png"/>
            <p:cNvPicPr>
              <a:picLocks noChangeAspect="1"/>
            </p:cNvPicPr>
            <p:nvPr/>
          </p:nvPicPr>
          <p:blipFill>
            <a:blip r:embed="rId3"/>
            <a:srcRect l="18307"/>
            <a:stretch>
              <a:fillRect/>
            </a:stretch>
          </p:blipFill>
          <p:spPr>
            <a:xfrm>
              <a:off x="0" y="0"/>
              <a:ext cx="9144000" cy="516577"/>
            </a:xfrm>
            <a:prstGeom prst="rect">
              <a:avLst/>
            </a:prstGeom>
          </p:spPr>
        </p:pic>
        <p:pic>
          <p:nvPicPr>
            <p:cNvPr id="91" name="图片 90" descr="top-bg.png"/>
            <p:cNvPicPr>
              <a:picLocks noChangeAspect="1"/>
            </p:cNvPicPr>
            <p:nvPr/>
          </p:nvPicPr>
          <p:blipFill>
            <a:blip r:embed="rId3"/>
            <a:srcRect l="37727" r="56753"/>
            <a:stretch>
              <a:fillRect/>
            </a:stretch>
          </p:blipFill>
          <p:spPr>
            <a:xfrm>
              <a:off x="-1" y="0"/>
              <a:ext cx="2733385" cy="516577"/>
            </a:xfrm>
            <a:prstGeom prst="rect">
              <a:avLst/>
            </a:prstGeom>
          </p:spPr>
        </p:pic>
      </p:grpSp>
      <p:sp>
        <p:nvSpPr>
          <p:cNvPr id="15" name="Rectangle 3"/>
          <p:cNvSpPr>
            <a:spLocks noGrp="1" noChangeArrowheads="1"/>
          </p:cNvSpPr>
          <p:nvPr>
            <p:ph type="title"/>
          </p:nvPr>
        </p:nvSpPr>
        <p:spPr>
          <a:xfrm>
            <a:off x="260985" y="15875"/>
            <a:ext cx="1237615" cy="484505"/>
          </a:xfrm>
          <a:effectLst>
            <a:outerShdw blurRad="50800" dist="38100" dir="2700000" algn="tl" rotWithShape="0">
              <a:prstClr val="black">
                <a:alpha val="40000"/>
              </a:prstClr>
            </a:outerShdw>
          </a:effectLst>
        </p:spPr>
        <p:txBody>
          <a:bodyPr>
            <a:normAutofit/>
          </a:bodyPr>
          <a:lstStyle/>
          <a:p>
            <a:pPr algn="r" eaLnBrk="1" hangingPunct="1">
              <a:lnSpc>
                <a:spcPct val="120000"/>
              </a:lnSpc>
              <a:spcBef>
                <a:spcPct val="100000"/>
              </a:spcBef>
              <a:defRPr/>
            </a:pPr>
            <a:r>
              <a:rPr lang="zh-CN" altLang="en-US" sz="2000" b="1" dirty="0" smtClean="0">
                <a:solidFill>
                  <a:schemeClr val="bg1"/>
                </a:solidFill>
                <a:latin typeface="微软雅黑" panose="020B0503020204020204" pitchFamily="34" charset="-122"/>
                <a:ea typeface="微软雅黑" panose="020B0503020204020204" pitchFamily="34" charset="-122"/>
              </a:rPr>
              <a:t>申报说明</a:t>
            </a:r>
            <a:endParaRPr lang="zh-CN" altLang="en-US" sz="2000" b="1" dirty="0" smtClean="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184150" y="1805363"/>
            <a:ext cx="1463056" cy="7204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方式</a:t>
            </a:r>
            <a:r>
              <a:rPr lang="zh-CN" altLang="en-US" sz="1400" dirty="0">
                <a:latin typeface="微软雅黑" panose="020B0503020204020204" pitchFamily="34" charset="-122"/>
                <a:ea typeface="微软雅黑" panose="020B0503020204020204" pitchFamily="34" charset="-122"/>
              </a:rPr>
              <a:t>一：</a:t>
            </a:r>
            <a:r>
              <a:rPr lang="zh-CN" altLang="en-US" sz="1400" dirty="0" smtClean="0">
                <a:latin typeface="微软雅黑" panose="020B0503020204020204" pitchFamily="34" charset="-122"/>
                <a:ea typeface="微软雅黑" panose="020B0503020204020204" pitchFamily="34" charset="-122"/>
              </a:rPr>
              <a:t>法人登录（注册）</a:t>
            </a:r>
            <a:r>
              <a:rPr 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宁企通</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平台</a:t>
            </a:r>
          </a:p>
        </p:txBody>
      </p:sp>
      <p:sp>
        <p:nvSpPr>
          <p:cNvPr id="27" name="矩形 26"/>
          <p:cNvSpPr/>
          <p:nvPr/>
        </p:nvSpPr>
        <p:spPr>
          <a:xfrm>
            <a:off x="3720105" y="1609497"/>
            <a:ext cx="456306" cy="28774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申报项目</a:t>
            </a:r>
          </a:p>
        </p:txBody>
      </p:sp>
      <p:sp>
        <p:nvSpPr>
          <p:cNvPr id="28" name="矩形 27"/>
          <p:cNvSpPr/>
          <p:nvPr/>
        </p:nvSpPr>
        <p:spPr>
          <a:xfrm>
            <a:off x="5839409" y="1609497"/>
            <a:ext cx="485392" cy="287744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市区两级审核</a:t>
            </a:r>
          </a:p>
        </p:txBody>
      </p:sp>
      <p:sp>
        <p:nvSpPr>
          <p:cNvPr id="29" name="矩形 28"/>
          <p:cNvSpPr/>
          <p:nvPr/>
        </p:nvSpPr>
        <p:spPr>
          <a:xfrm>
            <a:off x="2338892" y="2948763"/>
            <a:ext cx="541124" cy="15381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激活企业空间或获得授权</a:t>
            </a:r>
            <a:endParaRPr lang="zh-CN" altLang="en-US" sz="1400" dirty="0">
              <a:latin typeface="微软雅黑" panose="020B0503020204020204" pitchFamily="34" charset="-122"/>
              <a:ea typeface="微软雅黑" panose="020B0503020204020204" pitchFamily="34" charset="-122"/>
            </a:endParaRPr>
          </a:p>
        </p:txBody>
      </p:sp>
      <p:sp>
        <p:nvSpPr>
          <p:cNvPr id="31" name="右箭头 30"/>
          <p:cNvSpPr/>
          <p:nvPr/>
        </p:nvSpPr>
        <p:spPr>
          <a:xfrm>
            <a:off x="1666681" y="2069804"/>
            <a:ext cx="2009084" cy="205563"/>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4678457" y="2732212"/>
            <a:ext cx="658906" cy="63201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1666681" y="3616031"/>
            <a:ext cx="658906" cy="193348"/>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4785" y="516890"/>
            <a:ext cx="8698865" cy="724557"/>
          </a:xfrm>
          <a:prstGeom prst="rect">
            <a:avLst/>
          </a:prstGeom>
        </p:spPr>
        <p:txBody>
          <a:bodyPr wrap="square">
            <a:spAutoFit/>
          </a:bodyPr>
          <a:lstStyle/>
          <a:p>
            <a:pPr indent="276225" algn="just" fontAlgn="auto">
              <a:lnSpc>
                <a:spcPts val="2600"/>
              </a:lnSpc>
              <a:spcBef>
                <a:spcPts val="0"/>
              </a:spcBef>
              <a:spcAft>
                <a:spcPts val="0"/>
              </a:spcAft>
            </a:pPr>
            <a:r>
              <a:rPr lang="en-US" altLang="zh-CN" kern="2200" dirty="0">
                <a:latin typeface="微软雅黑" panose="020B0503020204020204" pitchFamily="34" charset="-122"/>
                <a:ea typeface="微软雅黑" panose="020B0503020204020204" pitchFamily="34" charset="-122"/>
                <a:cs typeface="宋体" panose="02010600030101010101" pitchFamily="2" charset="-122"/>
              </a:rPr>
              <a:t> </a:t>
            </a:r>
            <a:r>
              <a:rPr lang="en-US" altLang="zh-CN" kern="2200" dirty="0">
                <a:latin typeface="华文中宋" panose="02010600040101010101" charset="-122"/>
                <a:ea typeface="华文中宋" panose="02010600040101010101" charset="-122"/>
                <a:cs typeface="华文中宋" panose="02010600040101010101" charset="-122"/>
              </a:rPr>
              <a:t> </a:t>
            </a:r>
            <a:r>
              <a:rPr lang="en-US" altLang="zh-CN" sz="1600" kern="2200" dirty="0">
                <a:latin typeface="华文中宋" panose="02010600040101010101" charset="-122"/>
                <a:ea typeface="华文中宋" panose="02010600040101010101" charset="-122"/>
                <a:cs typeface="华文中宋" panose="02010600040101010101" charset="-122"/>
              </a:rPr>
              <a:t>根据《关于全面推进惠企政策直达工作的实施意见（试行）》</a:t>
            </a:r>
            <a:r>
              <a:rPr lang="en-US" altLang="zh-CN" sz="1600" kern="2200" dirty="0" err="1">
                <a:latin typeface="华文中宋" panose="02010600040101010101" charset="-122"/>
                <a:ea typeface="华文中宋" panose="02010600040101010101" charset="-122"/>
                <a:cs typeface="华文中宋" panose="02010600040101010101" charset="-122"/>
              </a:rPr>
              <a:t>有关要求，即日起，申报入口变更为“宁企通”</a:t>
            </a:r>
            <a:r>
              <a:rPr lang="en-US" altLang="zh-CN" sz="1600" kern="2200" dirty="0" err="1" smtClean="0">
                <a:latin typeface="华文中宋" panose="02010600040101010101" charset="-122"/>
                <a:ea typeface="华文中宋" panose="02010600040101010101" charset="-122"/>
                <a:cs typeface="华文中宋" panose="02010600040101010101" charset="-122"/>
              </a:rPr>
              <a:t>惠企综合服务平台</a:t>
            </a:r>
            <a:r>
              <a:rPr lang="zh-CN" altLang="en-US" sz="1600" kern="2200" dirty="0" smtClean="0">
                <a:latin typeface="华文中宋" panose="02010600040101010101" charset="-122"/>
                <a:ea typeface="华文中宋" panose="02010600040101010101" charset="-122"/>
                <a:cs typeface="华文中宋" panose="02010600040101010101" charset="-122"/>
              </a:rPr>
              <a:t>（简称</a:t>
            </a:r>
            <a:r>
              <a:rPr lang="en-US" altLang="zh-CN" sz="1600" kern="2200" dirty="0">
                <a:latin typeface="华文中宋" panose="02010600040101010101" charset="-122"/>
                <a:ea typeface="华文中宋" panose="02010600040101010101" charset="-122"/>
                <a:cs typeface="华文中宋" panose="02010600040101010101" charset="-122"/>
              </a:rPr>
              <a:t>“</a:t>
            </a:r>
            <a:r>
              <a:rPr lang="zh-CN" altLang="zh-CN" sz="1600" kern="2200" dirty="0">
                <a:latin typeface="华文中宋" panose="02010600040101010101" charset="-122"/>
                <a:ea typeface="华文中宋" panose="02010600040101010101" charset="-122"/>
                <a:cs typeface="华文中宋" panose="02010600040101010101" charset="-122"/>
              </a:rPr>
              <a:t>宁企通</a:t>
            </a:r>
            <a:r>
              <a:rPr lang="en-US" altLang="zh-CN" sz="1600" kern="2200" dirty="0" smtClean="0">
                <a:latin typeface="华文中宋" panose="02010600040101010101" charset="-122"/>
                <a:ea typeface="华文中宋" panose="02010600040101010101" charset="-122"/>
                <a:cs typeface="华文中宋" panose="02010600040101010101" charset="-122"/>
              </a:rPr>
              <a:t>”</a:t>
            </a:r>
            <a:r>
              <a:rPr lang="zh-CN" altLang="en-US" sz="1600" kern="2200" dirty="0" smtClean="0">
                <a:latin typeface="华文中宋" panose="02010600040101010101" charset="-122"/>
                <a:ea typeface="华文中宋" panose="02010600040101010101" charset="-122"/>
                <a:cs typeface="华文中宋" panose="02010600040101010101" charset="-122"/>
              </a:rPr>
              <a:t>）开展线上申报工作，</a:t>
            </a:r>
            <a:r>
              <a:rPr lang="zh-CN" altLang="zh-CN" sz="1600" kern="2200" dirty="0" smtClean="0">
                <a:latin typeface="华文中宋" panose="02010600040101010101" charset="-122"/>
                <a:ea typeface="华文中宋" panose="02010600040101010101" charset="-122"/>
                <a:cs typeface="华文中宋" panose="02010600040101010101" charset="-122"/>
              </a:rPr>
              <a:t>主要流程</a:t>
            </a:r>
            <a:r>
              <a:rPr lang="zh-CN" altLang="en-US" sz="1600" kern="2200" dirty="0" smtClean="0">
                <a:latin typeface="华文中宋" panose="02010600040101010101" charset="-122"/>
                <a:ea typeface="华文中宋" panose="02010600040101010101" charset="-122"/>
                <a:cs typeface="华文中宋" panose="02010600040101010101" charset="-122"/>
              </a:rPr>
              <a:t>如下</a:t>
            </a:r>
            <a:r>
              <a:rPr lang="zh-CN" altLang="zh-CN" sz="1600" kern="2200" dirty="0" smtClean="0">
                <a:latin typeface="华文中宋" panose="02010600040101010101" charset="-122"/>
                <a:ea typeface="华文中宋" panose="02010600040101010101" charset="-122"/>
                <a:cs typeface="华文中宋" panose="02010600040101010101" charset="-122"/>
              </a:rPr>
              <a:t>：</a:t>
            </a:r>
            <a:endParaRPr lang="zh-CN" altLang="zh-CN" sz="1600" dirty="0">
              <a:latin typeface="华文中宋" panose="02010600040101010101" charset="-122"/>
              <a:ea typeface="华文中宋" panose="02010600040101010101" charset="-122"/>
              <a:cs typeface="华文中宋" panose="02010600040101010101" charset="-122"/>
            </a:endParaRPr>
          </a:p>
        </p:txBody>
      </p:sp>
      <p:sp>
        <p:nvSpPr>
          <p:cNvPr id="7" name="右箭头 6"/>
          <p:cNvSpPr/>
          <p:nvPr/>
        </p:nvSpPr>
        <p:spPr>
          <a:xfrm>
            <a:off x="6826846" y="2732212"/>
            <a:ext cx="658906" cy="63201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87797" y="1609497"/>
            <a:ext cx="419012" cy="287744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latin typeface="微软雅黑" panose="020B0503020204020204" pitchFamily="34" charset="-122"/>
                <a:ea typeface="微软雅黑" panose="020B0503020204020204" pitchFamily="34" charset="-122"/>
              </a:rPr>
              <a:t>公示查看</a:t>
            </a:r>
            <a:endParaRPr lang="zh-CN" altLang="en-US" sz="1400" dirty="0" smtClean="0">
              <a:latin typeface="微软雅黑" panose="020B0503020204020204" pitchFamily="34" charset="-122"/>
              <a:ea typeface="微软雅黑" panose="020B0503020204020204" pitchFamily="34" charset="-122"/>
            </a:endParaRPr>
          </a:p>
        </p:txBody>
      </p:sp>
      <p:sp>
        <p:nvSpPr>
          <p:cNvPr id="18" name="矩形 17"/>
          <p:cNvSpPr/>
          <p:nvPr/>
        </p:nvSpPr>
        <p:spPr>
          <a:xfrm>
            <a:off x="184150" y="3309191"/>
            <a:ext cx="1463056" cy="78868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方式二：个人登录（注册）</a:t>
            </a:r>
            <a:r>
              <a:rPr 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宁企通</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平台</a:t>
            </a:r>
          </a:p>
        </p:txBody>
      </p:sp>
      <p:sp>
        <p:nvSpPr>
          <p:cNvPr id="19" name="右箭头 18"/>
          <p:cNvSpPr/>
          <p:nvPr/>
        </p:nvSpPr>
        <p:spPr>
          <a:xfrm>
            <a:off x="2970607" y="3597687"/>
            <a:ext cx="658906" cy="211691"/>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0" y="517039"/>
            <a:ext cx="9144000" cy="1039708"/>
          </a:xfrm>
          <a:prstGeom prst="rect">
            <a:avLst/>
          </a:prstGeom>
          <a:noFill/>
        </p:spPr>
        <p:txBody>
          <a:bodyPr wrap="square" rtlCol="0">
            <a:spAutoFit/>
          </a:bodyPr>
          <a:lstStyle/>
          <a:p>
            <a:pPr indent="276225" algn="just">
              <a:lnSpc>
                <a:spcPts val="2600"/>
              </a:lnSpc>
              <a:spcBef>
                <a:spcPts val="0"/>
              </a:spcBef>
              <a:spcAft>
                <a:spcPts val="0"/>
              </a:spcAft>
              <a:buClrTx/>
              <a:buSzTx/>
              <a:buFontTx/>
            </a:pPr>
            <a:r>
              <a:rPr lang="en-US" altLang="zh-CN" sz="1400" kern="2200" dirty="0">
                <a:latin typeface="华文中宋" panose="02010600040101010101" charset="-122"/>
                <a:ea typeface="华文中宋" panose="02010600040101010101" charset="-122"/>
                <a:cs typeface="华文中宋" panose="02010600040101010101" charset="-122"/>
              </a:rPr>
              <a:t>“宁企通”平台</a:t>
            </a:r>
            <a:r>
              <a:rPr lang="zh-CN" altLang="en-US" sz="1400" kern="2200" dirty="0">
                <a:latin typeface="华文中宋" panose="02010600040101010101" charset="-122"/>
                <a:ea typeface="华文中宋" panose="02010600040101010101" charset="-122"/>
                <a:cs typeface="华文中宋" panose="02010600040101010101" charset="-122"/>
              </a:rPr>
              <a:t>支持</a:t>
            </a:r>
            <a:r>
              <a:rPr lang="en-US" altLang="zh-CN" sz="1400" kern="2200" dirty="0">
                <a:latin typeface="华文中宋" panose="02010600040101010101" charset="-122"/>
                <a:ea typeface="华文中宋" panose="02010600040101010101" charset="-122"/>
                <a:cs typeface="华文中宋" panose="02010600040101010101" charset="-122"/>
              </a:rPr>
              <a:t>“</a:t>
            </a:r>
            <a:r>
              <a:rPr lang="zh-CN" altLang="en-US" sz="1400" kern="2200" dirty="0">
                <a:latin typeface="华文中宋" panose="02010600040101010101" charset="-122"/>
                <a:ea typeface="华文中宋" panose="02010600040101010101" charset="-122"/>
                <a:cs typeface="华文中宋" panose="02010600040101010101" charset="-122"/>
              </a:rPr>
              <a:t>省法人账号</a:t>
            </a:r>
            <a:r>
              <a:rPr lang="en-US" altLang="zh-CN" sz="1400" kern="2200" dirty="0">
                <a:latin typeface="华文中宋" panose="02010600040101010101" charset="-122"/>
                <a:ea typeface="华文中宋" panose="02010600040101010101" charset="-122"/>
                <a:cs typeface="华文中宋" panose="02010600040101010101" charset="-122"/>
              </a:rPr>
              <a:t>”</a:t>
            </a:r>
            <a:r>
              <a:rPr lang="zh-CN" altLang="en-US" sz="1400" kern="2200" dirty="0">
                <a:latin typeface="华文中宋" panose="02010600040101010101" charset="-122"/>
                <a:ea typeface="华文中宋" panose="02010600040101010101" charset="-122"/>
                <a:cs typeface="华文中宋" panose="02010600040101010101" charset="-122"/>
              </a:rPr>
              <a:t>或</a:t>
            </a:r>
            <a:r>
              <a:rPr lang="en-US" altLang="zh-CN" sz="1400" kern="2200" dirty="0">
                <a:latin typeface="华文中宋" panose="02010600040101010101" charset="-122"/>
                <a:ea typeface="华文中宋" panose="02010600040101010101" charset="-122"/>
                <a:cs typeface="华文中宋" panose="02010600040101010101" charset="-122"/>
              </a:rPr>
              <a:t>“</a:t>
            </a:r>
            <a:r>
              <a:rPr lang="zh-CN" altLang="en-US" sz="1400" kern="2200" dirty="0">
                <a:latin typeface="华文中宋" panose="02010600040101010101" charset="-122"/>
                <a:ea typeface="华文中宋" panose="02010600040101010101" charset="-122"/>
                <a:cs typeface="华文中宋" panose="02010600040101010101" charset="-122"/>
              </a:rPr>
              <a:t>个人账号</a:t>
            </a:r>
            <a:r>
              <a:rPr lang="en-US" altLang="zh-CN" sz="1400" kern="2200" dirty="0">
                <a:latin typeface="华文中宋" panose="02010600040101010101" charset="-122"/>
                <a:ea typeface="华文中宋" panose="02010600040101010101" charset="-122"/>
                <a:cs typeface="华文中宋" panose="02010600040101010101" charset="-122"/>
              </a:rPr>
              <a:t>”</a:t>
            </a:r>
            <a:r>
              <a:rPr lang="zh-CN" altLang="en-US" sz="1400" kern="2200" dirty="0">
                <a:latin typeface="华文中宋" panose="02010600040101010101" charset="-122"/>
                <a:ea typeface="华文中宋" panose="02010600040101010101" charset="-122"/>
                <a:cs typeface="华文中宋" panose="02010600040101010101" charset="-122"/>
              </a:rPr>
              <a:t>申报</a:t>
            </a:r>
            <a:r>
              <a:rPr lang="en-US" altLang="zh-CN" sz="1400" kern="2200" dirty="0">
                <a:latin typeface="华文中宋" panose="02010600040101010101" charset="-122"/>
                <a:ea typeface="华文中宋" panose="02010600040101010101" charset="-122"/>
                <a:cs typeface="华文中宋" panose="02010600040101010101" charset="-122"/>
              </a:rPr>
              <a:t>, </a:t>
            </a:r>
            <a:r>
              <a:rPr lang="zh-CN" altLang="en-US" sz="1400" kern="2200" dirty="0">
                <a:latin typeface="华文中宋" panose="02010600040101010101" charset="-122"/>
                <a:ea typeface="华文中宋" panose="02010600040101010101" charset="-122"/>
                <a:cs typeface="华文中宋" panose="02010600040101010101" charset="-122"/>
              </a:rPr>
              <a:t>浏览器打开网址</a:t>
            </a:r>
            <a:r>
              <a:rPr lang="en-US" altLang="zh-CN" sz="1400" kern="2200" dirty="0">
                <a:latin typeface="华文中宋" panose="02010600040101010101" charset="-122"/>
                <a:ea typeface="华文中宋" panose="02010600040101010101" charset="-122"/>
                <a:cs typeface="华文中宋" panose="02010600040101010101" charset="-122"/>
              </a:rPr>
              <a:t> http://</a:t>
            </a:r>
            <a:r>
              <a:rPr lang="en-US" altLang="zh-CN" sz="1400" kern="2200" dirty="0" smtClean="0">
                <a:latin typeface="华文中宋" panose="02010600040101010101" charset="-122"/>
                <a:ea typeface="华文中宋" panose="02010600040101010101" charset="-122"/>
                <a:cs typeface="华文中宋" panose="02010600040101010101" charset="-122"/>
              </a:rPr>
              <a:t>nqt.nanjing.gov.cn</a:t>
            </a:r>
          </a:p>
          <a:p>
            <a:pPr indent="276225" algn="just">
              <a:lnSpc>
                <a:spcPts val="2600"/>
              </a:lnSpc>
              <a:spcBef>
                <a:spcPts val="0"/>
              </a:spcBef>
              <a:spcAft>
                <a:spcPts val="0"/>
              </a:spcAft>
              <a:buClrTx/>
              <a:buSzTx/>
              <a:buFontTx/>
            </a:pPr>
            <a:r>
              <a:rPr lang="zh-CN" altLang="en-US" sz="1400" kern="2200" dirty="0" smtClean="0">
                <a:latin typeface="华文中宋" panose="02010600040101010101" charset="-122"/>
                <a:ea typeface="华文中宋" panose="02010600040101010101" charset="-122"/>
                <a:cs typeface="华文中宋" panose="02010600040101010101" charset="-122"/>
              </a:rPr>
              <a:t>登录方式一：</a:t>
            </a:r>
            <a:r>
              <a:rPr lang="zh-CN" altLang="en-US" sz="1400" kern="2200" dirty="0" smtClean="0">
                <a:solidFill>
                  <a:srgbClr val="FF0000"/>
                </a:solidFill>
                <a:latin typeface="华文中宋" panose="02010600040101010101" charset="-122"/>
                <a:ea typeface="华文中宋" panose="02010600040101010101" charset="-122"/>
                <a:cs typeface="华文中宋" panose="02010600040101010101" charset="-122"/>
              </a:rPr>
              <a:t>法人登录</a:t>
            </a:r>
            <a:r>
              <a:rPr lang="zh-CN" altLang="en-US" sz="1400" kern="2200" dirty="0">
                <a:latin typeface="华文中宋" panose="02010600040101010101" charset="-122"/>
                <a:ea typeface="华文中宋" panose="02010600040101010101" charset="-122"/>
                <a:cs typeface="华文中宋" panose="02010600040101010101" charset="-122"/>
              </a:rPr>
              <a:t>（注册</a:t>
            </a:r>
            <a:r>
              <a:rPr lang="zh-CN" altLang="en-US" sz="1400" kern="2200" dirty="0" smtClean="0">
                <a:latin typeface="华文中宋" panose="02010600040101010101" charset="-122"/>
                <a:ea typeface="华文中宋" panose="02010600040101010101" charset="-122"/>
                <a:cs typeface="华文中宋" panose="02010600040101010101" charset="-122"/>
              </a:rPr>
              <a:t>），登录后选择申报事项，即可进行</a:t>
            </a:r>
            <a:r>
              <a:rPr lang="zh-CN" altLang="en-US" sz="1400" kern="2200" dirty="0">
                <a:latin typeface="华文中宋" panose="02010600040101010101" charset="-122"/>
                <a:ea typeface="华文中宋" panose="02010600040101010101" charset="-122"/>
                <a:cs typeface="华文中宋" panose="02010600040101010101" charset="-122"/>
              </a:rPr>
              <a:t>申报</a:t>
            </a:r>
            <a:r>
              <a:rPr lang="zh-CN" altLang="en-US" sz="1400" kern="2200" dirty="0" smtClean="0">
                <a:latin typeface="华文中宋" panose="02010600040101010101" charset="-122"/>
                <a:ea typeface="华文中宋" panose="02010600040101010101" charset="-122"/>
                <a:cs typeface="华文中宋" panose="02010600040101010101" charset="-122"/>
              </a:rPr>
              <a:t>；</a:t>
            </a:r>
            <a:endParaRPr lang="en-US" altLang="zh-CN" sz="1400" kern="2200" dirty="0" smtClean="0">
              <a:latin typeface="华文中宋" panose="02010600040101010101" charset="-122"/>
              <a:ea typeface="华文中宋" panose="02010600040101010101" charset="-122"/>
              <a:cs typeface="华文中宋" panose="02010600040101010101" charset="-122"/>
            </a:endParaRPr>
          </a:p>
          <a:p>
            <a:pPr indent="276225" algn="just">
              <a:lnSpc>
                <a:spcPts val="2600"/>
              </a:lnSpc>
              <a:spcBef>
                <a:spcPts val="0"/>
              </a:spcBef>
              <a:spcAft>
                <a:spcPts val="0"/>
              </a:spcAft>
              <a:buClrTx/>
              <a:buSzTx/>
              <a:buFontTx/>
            </a:pPr>
            <a:endParaRPr lang="en-US" altLang="zh-CN" sz="1000" kern="2200" dirty="0" smtClean="0">
              <a:latin typeface="华文中宋" panose="02010600040101010101" charset="-122"/>
              <a:ea typeface="华文中宋" panose="02010600040101010101" charset="-122"/>
              <a:cs typeface="华文中宋" panose="02010600040101010101" charset="-122"/>
            </a:endParaRPr>
          </a:p>
        </p:txBody>
      </p:sp>
      <p:grpSp>
        <p:nvGrpSpPr>
          <p:cNvPr id="7" name="组合 93"/>
          <p:cNvGrpSpPr/>
          <p:nvPr/>
        </p:nvGrpSpPr>
        <p:grpSpPr>
          <a:xfrm>
            <a:off x="161290" y="0"/>
            <a:ext cx="8698230" cy="516890"/>
            <a:chOff x="-1" y="0"/>
            <a:chExt cx="9144001" cy="516577"/>
          </a:xfrm>
        </p:grpSpPr>
        <p:pic>
          <p:nvPicPr>
            <p:cNvPr id="8" name="图片 7" descr="top-bg.png"/>
            <p:cNvPicPr>
              <a:picLocks noChangeAspect="1"/>
            </p:cNvPicPr>
            <p:nvPr/>
          </p:nvPicPr>
          <p:blipFill>
            <a:blip r:embed="rId3"/>
            <a:srcRect l="18307"/>
            <a:stretch>
              <a:fillRect/>
            </a:stretch>
          </p:blipFill>
          <p:spPr>
            <a:xfrm>
              <a:off x="0" y="0"/>
              <a:ext cx="9144000" cy="516577"/>
            </a:xfrm>
            <a:prstGeom prst="rect">
              <a:avLst/>
            </a:prstGeom>
          </p:spPr>
        </p:pic>
        <p:pic>
          <p:nvPicPr>
            <p:cNvPr id="9" name="图片 8" descr="top-bg.png"/>
            <p:cNvPicPr>
              <a:picLocks noChangeAspect="1"/>
            </p:cNvPicPr>
            <p:nvPr/>
          </p:nvPicPr>
          <p:blipFill>
            <a:blip r:embed="rId3"/>
            <a:srcRect l="37727" r="56753"/>
            <a:stretch>
              <a:fillRect/>
            </a:stretch>
          </p:blipFill>
          <p:spPr>
            <a:xfrm>
              <a:off x="-1" y="0"/>
              <a:ext cx="2733385" cy="516577"/>
            </a:xfrm>
            <a:prstGeom prst="rect">
              <a:avLst/>
            </a:prstGeom>
          </p:spPr>
        </p:pic>
      </p:grpSp>
      <p:sp>
        <p:nvSpPr>
          <p:cNvPr id="10" name="文本框 9"/>
          <p:cNvSpPr txBox="1"/>
          <p:nvPr/>
        </p:nvSpPr>
        <p:spPr>
          <a:xfrm>
            <a:off x="150654" y="10748"/>
            <a:ext cx="1711637" cy="424732"/>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smtClean="0">
                <a:solidFill>
                  <a:schemeClr val="bg1"/>
                </a:solidFill>
                <a:latin typeface="微软雅黑" panose="020B0503020204020204" pitchFamily="34" charset="-122"/>
                <a:ea typeface="微软雅黑" panose="020B0503020204020204" pitchFamily="34" charset="-122"/>
                <a:cs typeface="+mj-cs"/>
              </a:rPr>
              <a:t>一、注册登录</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pic>
        <p:nvPicPr>
          <p:cNvPr id="2" name="图片 1"/>
          <p:cNvPicPr>
            <a:picLocks noChangeAspect="1"/>
          </p:cNvPicPr>
          <p:nvPr/>
        </p:nvPicPr>
        <p:blipFill>
          <a:blip r:embed="rId4"/>
          <a:srcRect t="2075" b="5873"/>
          <a:stretch>
            <a:fillRect/>
          </a:stretch>
        </p:blipFill>
        <p:spPr>
          <a:xfrm>
            <a:off x="4651572" y="2555310"/>
            <a:ext cx="4551020" cy="2476022"/>
          </a:xfrm>
          <a:prstGeom prst="rect">
            <a:avLst/>
          </a:prstGeom>
          <a:effectLst>
            <a:outerShdw blurRad="50800" dist="38100" dir="18900000" algn="bl" rotWithShape="0">
              <a:prstClr val="black">
                <a:alpha val="40000"/>
              </a:prstClr>
            </a:outerShdw>
          </a:effectLst>
        </p:spPr>
      </p:pic>
      <p:pic>
        <p:nvPicPr>
          <p:cNvPr id="4" name="图片 3"/>
          <p:cNvPicPr>
            <a:picLocks noChangeAspect="1"/>
          </p:cNvPicPr>
          <p:nvPr/>
        </p:nvPicPr>
        <p:blipFill>
          <a:blip r:embed="rId5"/>
          <a:stretch>
            <a:fillRect/>
          </a:stretch>
        </p:blipFill>
        <p:spPr>
          <a:xfrm>
            <a:off x="161291" y="1193935"/>
            <a:ext cx="4410710" cy="1919159"/>
          </a:xfrm>
          <a:prstGeom prst="rect">
            <a:avLst/>
          </a:prstGeom>
          <a:ln>
            <a:solidFill>
              <a:schemeClr val="accent1"/>
            </a:solidFill>
          </a:ln>
          <a:effectLst>
            <a:outerShdw blurRad="50800" dist="38100" algn="l" rotWithShape="0">
              <a:prstClr val="black">
                <a:alpha val="40000"/>
              </a:prstClr>
            </a:outerShdw>
          </a:effectLst>
        </p:spPr>
      </p:pic>
      <p:pic>
        <p:nvPicPr>
          <p:cNvPr id="5" name="图片 4"/>
          <p:cNvPicPr>
            <a:picLocks noChangeAspect="1"/>
          </p:cNvPicPr>
          <p:nvPr/>
        </p:nvPicPr>
        <p:blipFill>
          <a:blip r:embed="rId6"/>
          <a:stretch>
            <a:fillRect/>
          </a:stretch>
        </p:blipFill>
        <p:spPr>
          <a:xfrm>
            <a:off x="150654" y="3134995"/>
            <a:ext cx="4394200" cy="2005965"/>
          </a:xfrm>
          <a:prstGeom prst="rect">
            <a:avLst/>
          </a:prstGeom>
          <a:effectLst>
            <a:outerShdw blurRad="50800" dist="38100" algn="l" rotWithShape="0">
              <a:prstClr val="black">
                <a:alpha val="40000"/>
              </a:prstClr>
            </a:outerShdw>
          </a:effectLst>
        </p:spPr>
      </p:pic>
      <p:cxnSp>
        <p:nvCxnSpPr>
          <p:cNvPr id="6" name="直接箭头连接符 5"/>
          <p:cNvCxnSpPr/>
          <p:nvPr/>
        </p:nvCxnSpPr>
        <p:spPr>
          <a:xfrm flipH="1">
            <a:off x="3815080" y="1405255"/>
            <a:ext cx="546100" cy="2063115"/>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12" name="直接箭头连接符 11"/>
          <p:cNvCxnSpPr/>
          <p:nvPr/>
        </p:nvCxnSpPr>
        <p:spPr>
          <a:xfrm flipV="1">
            <a:off x="4483735" y="4798060"/>
            <a:ext cx="970280" cy="158115"/>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07241" y="1495598"/>
            <a:ext cx="4997779" cy="2919734"/>
          </a:xfrm>
          <a:prstGeom prst="rect">
            <a:avLst/>
          </a:prstGeom>
        </p:spPr>
      </p:pic>
      <p:sp>
        <p:nvSpPr>
          <p:cNvPr id="13" name="文本框 12"/>
          <p:cNvSpPr txBox="1"/>
          <p:nvPr/>
        </p:nvSpPr>
        <p:spPr>
          <a:xfrm>
            <a:off x="0" y="517039"/>
            <a:ext cx="9144000" cy="424815"/>
          </a:xfrm>
          <a:prstGeom prst="rect">
            <a:avLst/>
          </a:prstGeom>
          <a:noFill/>
        </p:spPr>
        <p:txBody>
          <a:bodyPr wrap="square" rtlCol="0">
            <a:spAutoFit/>
          </a:bodyPr>
          <a:lstStyle/>
          <a:p>
            <a:pPr indent="276225" algn="just">
              <a:lnSpc>
                <a:spcPts val="2600"/>
              </a:lnSpc>
              <a:spcBef>
                <a:spcPts val="0"/>
              </a:spcBef>
              <a:spcAft>
                <a:spcPts val="0"/>
              </a:spcAft>
              <a:buClrTx/>
              <a:buSzTx/>
              <a:buFontTx/>
            </a:pPr>
            <a:r>
              <a:rPr lang="zh-CN" altLang="en-US" sz="1600" kern="2200" dirty="0">
                <a:latin typeface="华文中宋" panose="02010600040101010101" charset="-122"/>
                <a:ea typeface="华文中宋" panose="02010600040101010101" charset="-122"/>
                <a:cs typeface="华文中宋" panose="02010600040101010101" charset="-122"/>
              </a:rPr>
              <a:t>登录</a:t>
            </a:r>
            <a:r>
              <a:rPr lang="zh-CN" altLang="en-US" sz="1600" kern="2200" dirty="0" smtClean="0">
                <a:latin typeface="华文中宋" panose="02010600040101010101" charset="-122"/>
                <a:ea typeface="华文中宋" panose="02010600040101010101" charset="-122"/>
                <a:cs typeface="华文中宋" panose="02010600040101010101" charset="-122"/>
              </a:rPr>
              <a:t>方式二：</a:t>
            </a:r>
            <a:r>
              <a:rPr lang="zh-CN" altLang="en-US" sz="1600" kern="2200" dirty="0" smtClean="0">
                <a:solidFill>
                  <a:srgbClr val="FF0000"/>
                </a:solidFill>
                <a:latin typeface="华文中宋" panose="02010600040101010101" charset="-122"/>
                <a:ea typeface="华文中宋" panose="02010600040101010101" charset="-122"/>
                <a:cs typeface="华文中宋" panose="02010600040101010101" charset="-122"/>
              </a:rPr>
              <a:t>个人登录</a:t>
            </a:r>
            <a:r>
              <a:rPr lang="zh-CN" altLang="en-US" sz="1600" kern="2200" dirty="0">
                <a:latin typeface="华文中宋" panose="02010600040101010101" charset="-122"/>
                <a:ea typeface="华文中宋" panose="02010600040101010101" charset="-122"/>
                <a:cs typeface="华文中宋" panose="02010600040101010101" charset="-122"/>
              </a:rPr>
              <a:t>（注册）</a:t>
            </a:r>
            <a:r>
              <a:rPr lang="zh-CN" altLang="en-US" sz="1600" kern="2200" dirty="0" smtClean="0">
                <a:latin typeface="华文中宋" panose="02010600040101010101" charset="-122"/>
                <a:ea typeface="华文中宋" panose="02010600040101010101" charset="-122"/>
                <a:cs typeface="华文中宋" panose="02010600040101010101" charset="-122"/>
              </a:rPr>
              <a:t>，首次登录需在平台激活</a:t>
            </a:r>
            <a:r>
              <a:rPr lang="zh-CN" altLang="en-US" sz="1600" kern="2200" dirty="0">
                <a:latin typeface="华文中宋" panose="02010600040101010101" charset="-122"/>
                <a:ea typeface="华文中宋" panose="02010600040101010101" charset="-122"/>
                <a:cs typeface="华文中宋" panose="02010600040101010101" charset="-122"/>
              </a:rPr>
              <a:t>企业</a:t>
            </a:r>
            <a:r>
              <a:rPr lang="zh-CN" altLang="en-US" sz="1600" kern="2200" dirty="0" smtClean="0">
                <a:latin typeface="华文中宋" panose="02010600040101010101" charset="-122"/>
                <a:ea typeface="华文中宋" panose="02010600040101010101" charset="-122"/>
                <a:cs typeface="华文中宋" panose="02010600040101010101" charset="-122"/>
              </a:rPr>
              <a:t>空间方可</a:t>
            </a:r>
            <a:r>
              <a:rPr lang="zh-CN" altLang="en-US" sz="1600" kern="2200" dirty="0">
                <a:latin typeface="华文中宋" panose="02010600040101010101" charset="-122"/>
                <a:ea typeface="华文中宋" panose="02010600040101010101" charset="-122"/>
                <a:cs typeface="华文中宋" panose="02010600040101010101" charset="-122"/>
              </a:rPr>
              <a:t>进行</a:t>
            </a:r>
            <a:r>
              <a:rPr lang="zh-CN" altLang="en-US" sz="1600" kern="2200" dirty="0" smtClean="0">
                <a:latin typeface="华文中宋" panose="02010600040101010101" charset="-122"/>
                <a:ea typeface="华文中宋" panose="02010600040101010101" charset="-122"/>
                <a:cs typeface="华文中宋" panose="02010600040101010101" charset="-122"/>
              </a:rPr>
              <a:t>申报（流程详见下图）</a:t>
            </a:r>
            <a:endParaRPr lang="zh-CN" altLang="en-US" sz="1600" kern="2200" dirty="0">
              <a:latin typeface="华文中宋" panose="02010600040101010101" charset="-122"/>
              <a:ea typeface="华文中宋" panose="02010600040101010101" charset="-122"/>
              <a:cs typeface="华文中宋" panose="02010600040101010101" charset="-122"/>
            </a:endParaRPr>
          </a:p>
        </p:txBody>
      </p:sp>
      <p:pic>
        <p:nvPicPr>
          <p:cNvPr id="34" name="图片 33"/>
          <p:cNvPicPr/>
          <p:nvPr/>
        </p:nvPicPr>
        <p:blipFill rotWithShape="1">
          <a:blip r:embed="rId4"/>
          <a:srcRect l="5511"/>
          <a:stretch>
            <a:fillRect/>
          </a:stretch>
        </p:blipFill>
        <p:spPr>
          <a:xfrm>
            <a:off x="86339" y="1826999"/>
            <a:ext cx="5078095" cy="2783205"/>
          </a:xfrm>
          <a:prstGeom prst="rect">
            <a:avLst/>
          </a:prstGeom>
          <a:ln>
            <a:solidFill>
              <a:schemeClr val="bg1">
                <a:lumMod val="75000"/>
              </a:schemeClr>
            </a:solidFill>
          </a:ln>
          <a:effectLst>
            <a:outerShdw blurRad="50800" dist="38100" dir="13500000" algn="br" rotWithShape="0">
              <a:prstClr val="black">
                <a:alpha val="40000"/>
              </a:prstClr>
            </a:outerShdw>
          </a:effectLst>
        </p:spPr>
      </p:pic>
      <p:grpSp>
        <p:nvGrpSpPr>
          <p:cNvPr id="7" name="组合 93"/>
          <p:cNvGrpSpPr/>
          <p:nvPr/>
        </p:nvGrpSpPr>
        <p:grpSpPr>
          <a:xfrm>
            <a:off x="161290" y="0"/>
            <a:ext cx="8698230" cy="516890"/>
            <a:chOff x="-1" y="0"/>
            <a:chExt cx="9144001" cy="516577"/>
          </a:xfrm>
        </p:grpSpPr>
        <p:pic>
          <p:nvPicPr>
            <p:cNvPr id="8" name="图片 7" descr="top-bg.png"/>
            <p:cNvPicPr>
              <a:picLocks noChangeAspect="1"/>
            </p:cNvPicPr>
            <p:nvPr/>
          </p:nvPicPr>
          <p:blipFill>
            <a:blip r:embed="rId5"/>
            <a:srcRect l="18307"/>
            <a:stretch>
              <a:fillRect/>
            </a:stretch>
          </p:blipFill>
          <p:spPr>
            <a:xfrm>
              <a:off x="0" y="0"/>
              <a:ext cx="9144000" cy="516577"/>
            </a:xfrm>
            <a:prstGeom prst="rect">
              <a:avLst/>
            </a:prstGeom>
          </p:spPr>
        </p:pic>
        <p:pic>
          <p:nvPicPr>
            <p:cNvPr id="9" name="图片 8" descr="top-bg.png"/>
            <p:cNvPicPr>
              <a:picLocks noChangeAspect="1"/>
            </p:cNvPicPr>
            <p:nvPr/>
          </p:nvPicPr>
          <p:blipFill>
            <a:blip r:embed="rId5"/>
            <a:srcRect l="37727" r="56753"/>
            <a:stretch>
              <a:fillRect/>
            </a:stretch>
          </p:blipFill>
          <p:spPr>
            <a:xfrm>
              <a:off x="-1" y="0"/>
              <a:ext cx="2733385" cy="516577"/>
            </a:xfrm>
            <a:prstGeom prst="rect">
              <a:avLst/>
            </a:prstGeom>
          </p:spPr>
        </p:pic>
      </p:grpSp>
      <p:cxnSp>
        <p:nvCxnSpPr>
          <p:cNvPr id="15" name="肘形连接符 14"/>
          <p:cNvCxnSpPr/>
          <p:nvPr/>
        </p:nvCxnSpPr>
        <p:spPr>
          <a:xfrm>
            <a:off x="4706337" y="1903750"/>
            <a:ext cx="2099794" cy="3397"/>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50654" y="10748"/>
            <a:ext cx="1711637" cy="424732"/>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smtClean="0">
                <a:solidFill>
                  <a:schemeClr val="bg1"/>
                </a:solidFill>
                <a:latin typeface="微软雅黑" panose="020B0503020204020204" pitchFamily="34" charset="-122"/>
                <a:ea typeface="微软雅黑" panose="020B0503020204020204" pitchFamily="34" charset="-122"/>
                <a:cs typeface="+mj-cs"/>
              </a:rPr>
              <a:t>一、注册登录</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448" y="27341"/>
            <a:ext cx="8697595" cy="1426031"/>
          </a:xfrm>
          <a:prstGeom prst="rect">
            <a:avLst/>
          </a:prstGeom>
        </p:spPr>
        <p:txBody>
          <a:bodyPr wrap="square">
            <a:spAutoFit/>
          </a:bodyPr>
          <a:lstStyle/>
          <a:p>
            <a:pPr indent="276225" algn="just">
              <a:lnSpc>
                <a:spcPts val="2600"/>
              </a:lnSpc>
            </a:pPr>
            <a:r>
              <a:rPr lang="zh-CN" altLang="en-US" sz="1600" kern="2200" dirty="0">
                <a:latin typeface="华文中宋" panose="02010600040101010101" charset="-122"/>
                <a:ea typeface="华文中宋" panose="02010600040101010101" charset="-122"/>
                <a:cs typeface="华文中宋" panose="02010600040101010101" charset="-122"/>
              </a:rPr>
              <a:t>个人登录激活企业空间步骤：</a:t>
            </a:r>
            <a:endParaRPr lang="en-US" altLang="zh-CN" sz="1600" kern="2200" dirty="0">
              <a:latin typeface="华文中宋" panose="02010600040101010101" charset="-122"/>
              <a:ea typeface="华文中宋" panose="02010600040101010101" charset="-122"/>
              <a:cs typeface="华文中宋" panose="02010600040101010101" charset="-122"/>
            </a:endParaRPr>
          </a:p>
          <a:p>
            <a:pPr indent="276225" algn="just">
              <a:lnSpc>
                <a:spcPts val="2600"/>
              </a:lnSpc>
              <a:spcBef>
                <a:spcPts val="0"/>
              </a:spcBef>
              <a:spcAft>
                <a:spcPts val="0"/>
              </a:spcAft>
              <a:buClrTx/>
              <a:buSzTx/>
              <a:buFontTx/>
            </a:pPr>
            <a:r>
              <a:rPr lang="en-US" altLang="zh-CN" sz="1600" kern="2200" dirty="0" smtClean="0">
                <a:latin typeface="华文中宋" panose="02010600040101010101" charset="-122"/>
                <a:ea typeface="华文中宋" panose="02010600040101010101" charset="-122"/>
                <a:cs typeface="华文中宋" panose="02010600040101010101" charset="-122"/>
              </a:rPr>
              <a:t>1</a:t>
            </a:r>
            <a:r>
              <a:rPr lang="zh-CN" altLang="en-US" sz="1600" kern="2200" dirty="0" smtClean="0">
                <a:latin typeface="华文中宋" panose="02010600040101010101" charset="-122"/>
                <a:ea typeface="华文中宋" panose="02010600040101010101" charset="-122"/>
                <a:cs typeface="华文中宋" panose="02010600040101010101" charset="-122"/>
              </a:rPr>
              <a:t>、</a:t>
            </a:r>
            <a:r>
              <a:rPr lang="en-US" altLang="zh-CN" sz="1600" kern="2200" dirty="0" err="1" smtClean="0">
                <a:latin typeface="华文中宋" panose="02010600040101010101" charset="-122"/>
                <a:ea typeface="华文中宋" panose="02010600040101010101" charset="-122"/>
                <a:cs typeface="华文中宋" panose="02010600040101010101" charset="-122"/>
              </a:rPr>
              <a:t>如果您本人就是</a:t>
            </a:r>
            <a:r>
              <a:rPr lang="en-US" altLang="zh-CN" sz="1600" kern="2200" dirty="0" err="1" smtClean="0">
                <a:solidFill>
                  <a:srgbClr val="FF0000"/>
                </a:solidFill>
                <a:latin typeface="华文中宋" panose="02010600040101010101" charset="-122"/>
                <a:ea typeface="华文中宋" panose="02010600040101010101" charset="-122"/>
                <a:cs typeface="华文中宋" panose="02010600040101010101" charset="-122"/>
              </a:rPr>
              <a:t>企业</a:t>
            </a:r>
            <a:r>
              <a:rPr lang="en-US" altLang="zh-CN" sz="1600" kern="2200" dirty="0">
                <a:solidFill>
                  <a:srgbClr val="FF0000"/>
                </a:solidFill>
                <a:latin typeface="华文中宋" panose="02010600040101010101" charset="-122"/>
                <a:ea typeface="华文中宋" panose="02010600040101010101" charset="-122"/>
                <a:cs typeface="华文中宋" panose="02010600040101010101" charset="-122"/>
              </a:rPr>
              <a:t>/单位的法定代表人</a:t>
            </a:r>
            <a:r>
              <a:rPr lang="en-US" altLang="zh-CN" sz="1600" kern="2200" dirty="0">
                <a:latin typeface="华文中宋" panose="02010600040101010101" charset="-122"/>
                <a:ea typeface="华文中宋" panose="02010600040101010101" charset="-122"/>
                <a:cs typeface="华文中宋" panose="02010600040101010101" charset="-122"/>
              </a:rPr>
              <a:t>，点击</a:t>
            </a:r>
            <a:r>
              <a:rPr lang="en-US" altLang="zh-CN" sz="1600" kern="2200" dirty="0">
                <a:solidFill>
                  <a:srgbClr val="FF0000"/>
                </a:solidFill>
                <a:latin typeface="华文中宋" panose="02010600040101010101" charset="-122"/>
                <a:ea typeface="华文中宋" panose="02010600040101010101" charset="-122"/>
                <a:cs typeface="华文中宋" panose="02010600040101010101" charset="-122"/>
              </a:rPr>
              <a:t>“去激活”</a:t>
            </a:r>
            <a:r>
              <a:rPr lang="en-US" altLang="zh-CN" sz="1600" kern="2200" dirty="0">
                <a:latin typeface="华文中宋" panose="02010600040101010101" charset="-122"/>
                <a:ea typeface="华文中宋" panose="02010600040101010101" charset="-122"/>
                <a:cs typeface="华文中宋" panose="02010600040101010101" charset="-122"/>
              </a:rPr>
              <a:t> 后，列表中会显示所有您作为法人代表的公司名称列表，选中您要激活的单位，点击“激活企业空间”按钮，即可完成激活。</a:t>
            </a:r>
          </a:p>
          <a:p>
            <a:pPr indent="276225" algn="just">
              <a:lnSpc>
                <a:spcPts val="2600"/>
              </a:lnSpc>
              <a:spcBef>
                <a:spcPts val="0"/>
              </a:spcBef>
              <a:spcAft>
                <a:spcPts val="0"/>
              </a:spcAft>
              <a:buClrTx/>
              <a:buSzTx/>
              <a:buFontTx/>
            </a:pPr>
            <a:endParaRPr lang="en-US" altLang="zh-CN" sz="1600" kern="2200" dirty="0">
              <a:latin typeface="华文中宋" panose="02010600040101010101" charset="-122"/>
              <a:ea typeface="华文中宋" panose="02010600040101010101" charset="-122"/>
              <a:cs typeface="华文中宋" panose="02010600040101010101" charset="-122"/>
            </a:endParaRPr>
          </a:p>
        </p:txBody>
      </p:sp>
      <p:pic>
        <p:nvPicPr>
          <p:cNvPr id="20" name="图片 19"/>
          <p:cNvPicPr/>
          <p:nvPr/>
        </p:nvPicPr>
        <p:blipFill rotWithShape="1">
          <a:blip r:embed="rId3"/>
          <a:srcRect l="43462"/>
          <a:stretch>
            <a:fillRect/>
          </a:stretch>
        </p:blipFill>
        <p:spPr>
          <a:xfrm>
            <a:off x="210185" y="1258570"/>
            <a:ext cx="4114165" cy="3789680"/>
          </a:xfrm>
          <a:prstGeom prst="rect">
            <a:avLst/>
          </a:prstGeom>
          <a:ln>
            <a:solidFill>
              <a:schemeClr val="tx1"/>
            </a:solidFill>
          </a:ln>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848" y="2208615"/>
            <a:ext cx="5885152" cy="2572935"/>
          </a:xfrm>
          <a:prstGeom prst="rect">
            <a:avLst/>
          </a:prstGeom>
        </p:spPr>
      </p:pic>
      <p:cxnSp>
        <p:nvCxnSpPr>
          <p:cNvPr id="5" name="肘形连接符 4"/>
          <p:cNvCxnSpPr/>
          <p:nvPr/>
        </p:nvCxnSpPr>
        <p:spPr>
          <a:xfrm>
            <a:off x="3381375" y="1343025"/>
            <a:ext cx="4519613" cy="3007519"/>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9093"/>
            <a:ext cx="8735695" cy="1092607"/>
          </a:xfrm>
          <a:prstGeom prst="rect">
            <a:avLst/>
          </a:prstGeom>
        </p:spPr>
        <p:txBody>
          <a:bodyPr wrap="square">
            <a:spAutoFit/>
          </a:bodyPr>
          <a:lstStyle/>
          <a:p>
            <a:pPr indent="276225" algn="just">
              <a:lnSpc>
                <a:spcPts val="2600"/>
              </a:lnSpc>
              <a:spcBef>
                <a:spcPts val="0"/>
              </a:spcBef>
              <a:spcAft>
                <a:spcPts val="0"/>
              </a:spcAft>
              <a:buClrTx/>
              <a:buSzTx/>
              <a:buFontTx/>
            </a:pPr>
            <a:r>
              <a:rPr lang="en-US" altLang="zh-CN" sz="1600" kern="2200" dirty="0">
                <a:latin typeface="华文中宋" panose="02010600040101010101" charset="-122"/>
                <a:ea typeface="华文中宋" panose="02010600040101010101" charset="-122"/>
                <a:cs typeface="华文中宋" panose="02010600040101010101" charset="-122"/>
              </a:rPr>
              <a:t>2.如果您</a:t>
            </a:r>
            <a:r>
              <a:rPr lang="en-US" altLang="zh-CN" sz="1600" b="1" kern="2200" dirty="0">
                <a:solidFill>
                  <a:srgbClr val="FF0000"/>
                </a:solidFill>
                <a:latin typeface="华文中宋" panose="02010600040101010101" charset="-122"/>
                <a:ea typeface="华文中宋" panose="02010600040101010101" charset="-122"/>
                <a:cs typeface="华文中宋" panose="02010600040101010101" charset="-122"/>
              </a:rPr>
              <a:t>不是</a:t>
            </a:r>
            <a:r>
              <a:rPr lang="en-US" altLang="zh-CN" sz="1600" kern="2200" dirty="0">
                <a:solidFill>
                  <a:srgbClr val="FF0000"/>
                </a:solidFill>
                <a:latin typeface="华文中宋" panose="02010600040101010101" charset="-122"/>
                <a:ea typeface="华文中宋" panose="02010600040101010101" charset="-122"/>
                <a:cs typeface="华文中宋" panose="02010600040101010101" charset="-122"/>
              </a:rPr>
              <a:t>企业/单位的法定代表人</a:t>
            </a:r>
            <a:r>
              <a:rPr lang="en-US" altLang="zh-CN" sz="1600" kern="2200" dirty="0">
                <a:latin typeface="华文中宋" panose="02010600040101010101" charset="-122"/>
                <a:ea typeface="华文中宋" panose="02010600040101010101" charset="-122"/>
                <a:cs typeface="华文中宋" panose="02010600040101010101" charset="-122"/>
              </a:rPr>
              <a:t>，点击</a:t>
            </a:r>
            <a:r>
              <a:rPr lang="en-US" altLang="zh-CN" sz="1600" kern="2200" dirty="0">
                <a:solidFill>
                  <a:srgbClr val="FF0000"/>
                </a:solidFill>
                <a:latin typeface="华文中宋" panose="02010600040101010101" charset="-122"/>
                <a:ea typeface="华文中宋" panose="02010600040101010101" charset="-122"/>
                <a:cs typeface="华文中宋" panose="02010600040101010101" charset="-122"/>
              </a:rPr>
              <a:t>“去申请”</a:t>
            </a:r>
            <a:r>
              <a:rPr lang="en-US" altLang="zh-CN" sz="1600" kern="2200" dirty="0">
                <a:latin typeface="华文中宋" panose="02010600040101010101" charset="-122"/>
                <a:ea typeface="华文中宋" panose="02010600040101010101" charset="-122"/>
                <a:cs typeface="华文中宋" panose="02010600040101010101" charset="-122"/>
              </a:rPr>
              <a:t> 后</a:t>
            </a:r>
            <a:r>
              <a:rPr lang="en-US" altLang="zh-CN" sz="1600" kern="2200" dirty="0" smtClean="0">
                <a:latin typeface="华文中宋" panose="02010600040101010101" charset="-122"/>
                <a:ea typeface="华文中宋" panose="02010600040101010101" charset="-122"/>
                <a:cs typeface="华文中宋" panose="02010600040101010101" charset="-122"/>
              </a:rPr>
              <a:t>，</a:t>
            </a:r>
            <a:r>
              <a:rPr lang="zh-CN" altLang="en-US" sz="1600" kern="2200" dirty="0">
                <a:latin typeface="华文中宋" panose="02010600040101010101" charset="-122"/>
                <a:ea typeface="华文中宋" panose="02010600040101010101" charset="-122"/>
                <a:cs typeface="华文中宋" panose="02010600040101010101" charset="-122"/>
              </a:rPr>
              <a:t>进入选择企业身份页面，点击 “企业激活状态查询”按钮，输入统一社会信用码，查询企业当前状态</a:t>
            </a:r>
            <a:r>
              <a:rPr lang="zh-CN" altLang="en-US" sz="1600" kern="2200" dirty="0" smtClean="0">
                <a:latin typeface="华文中宋" panose="02010600040101010101" charset="-122"/>
                <a:ea typeface="华文中宋" panose="02010600040101010101" charset="-122"/>
                <a:cs typeface="华文中宋" panose="02010600040101010101" charset="-122"/>
              </a:rPr>
              <a:t>。按照页面提示完成企业激活。</a:t>
            </a:r>
            <a:endParaRPr lang="en-US" altLang="zh-CN" sz="1600" kern="2200" dirty="0">
              <a:latin typeface="华文中宋" panose="02010600040101010101" charset="-122"/>
              <a:ea typeface="华文中宋" panose="02010600040101010101" charset="-122"/>
              <a:cs typeface="华文中宋" panose="02010600040101010101" charset="-122"/>
            </a:endParaRPr>
          </a:p>
        </p:txBody>
      </p:sp>
      <p:pic>
        <p:nvPicPr>
          <p:cNvPr id="22" name="图片 21"/>
          <p:cNvPicPr/>
          <p:nvPr/>
        </p:nvPicPr>
        <p:blipFill rotWithShape="1">
          <a:blip r:embed="rId3"/>
          <a:srcRect l="47544"/>
          <a:stretch>
            <a:fillRect/>
          </a:stretch>
        </p:blipFill>
        <p:spPr>
          <a:xfrm>
            <a:off x="198475" y="1369486"/>
            <a:ext cx="4001770" cy="3752850"/>
          </a:xfrm>
          <a:prstGeom prst="rect">
            <a:avLst/>
          </a:prstGeom>
          <a:ln>
            <a:solidFill>
              <a:schemeClr val="tx1">
                <a:lumMod val="65000"/>
                <a:lumOff val="35000"/>
              </a:schemeClr>
            </a:solidFill>
          </a:ln>
          <a:effectLst>
            <a:outerShdw blurRad="50800" dist="38100" dir="13500000" algn="br" rotWithShape="0">
              <a:prstClr val="black">
                <a:alpha val="40000"/>
              </a:prstClr>
            </a:outerShdw>
          </a:effectLst>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986" y="1408528"/>
            <a:ext cx="4511073" cy="2357170"/>
          </a:xfrm>
          <a:prstGeom prst="rect">
            <a:avLst/>
          </a:prstGeom>
          <a:ln>
            <a:solidFill>
              <a:schemeClr val="tx1">
                <a:lumMod val="65000"/>
                <a:lumOff val="35000"/>
              </a:schemeClr>
            </a:solidFill>
          </a:ln>
          <a:effectLst>
            <a:outerShdw blurRad="50800" dist="38100" dir="13500000" algn="br" rotWithShape="0">
              <a:prstClr val="black">
                <a:alpha val="40000"/>
              </a:prstClr>
            </a:outerShdw>
          </a:effectLst>
        </p:spPr>
      </p:pic>
      <p:cxnSp>
        <p:nvCxnSpPr>
          <p:cNvPr id="6" name="肘形连接符 5"/>
          <p:cNvCxnSpPr/>
          <p:nvPr/>
        </p:nvCxnSpPr>
        <p:spPr>
          <a:xfrm>
            <a:off x="3241462" y="1488103"/>
            <a:ext cx="2505075" cy="816769"/>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6690" y="88403"/>
            <a:ext cx="8697595" cy="1200329"/>
          </a:xfrm>
          <a:prstGeom prst="rect">
            <a:avLst/>
          </a:prstGeom>
        </p:spPr>
        <p:txBody>
          <a:bodyPr wrap="square">
            <a:spAutoFit/>
          </a:bodyPr>
          <a:lstStyle/>
          <a:p>
            <a:pPr>
              <a:lnSpc>
                <a:spcPct val="150000"/>
              </a:lnSpc>
            </a:pPr>
            <a:r>
              <a:rPr lang="en-US" altLang="zh-CN" sz="1600" kern="2200" dirty="0" smtClean="0">
                <a:latin typeface="华文中宋" panose="02010600040101010101" charset="-122"/>
                <a:ea typeface="华文中宋" panose="02010600040101010101" charset="-122"/>
                <a:cs typeface="华文中宋" panose="02010600040101010101" charset="-122"/>
              </a:rPr>
              <a:t>3</a:t>
            </a:r>
            <a:r>
              <a:rPr lang="zh-CN" altLang="en-US" sz="1600" kern="2200" dirty="0" smtClean="0">
                <a:latin typeface="华文中宋" panose="02010600040101010101" charset="-122"/>
                <a:ea typeface="华文中宋" panose="02010600040101010101" charset="-122"/>
                <a:cs typeface="华文中宋" panose="02010600040101010101" charset="-122"/>
              </a:rPr>
              <a:t>、授权经办人</a:t>
            </a:r>
            <a:endParaRPr lang="en-US" altLang="zh-CN" sz="1600" kern="2200" dirty="0" smtClean="0">
              <a:latin typeface="华文中宋" panose="02010600040101010101" charset="-122"/>
              <a:ea typeface="华文中宋" panose="02010600040101010101" charset="-122"/>
              <a:cs typeface="华文中宋" panose="02010600040101010101" charset="-122"/>
            </a:endParaRPr>
          </a:p>
          <a:p>
            <a:pPr>
              <a:lnSpc>
                <a:spcPct val="150000"/>
              </a:lnSpc>
            </a:pPr>
            <a:r>
              <a:rPr lang="en-US" altLang="zh-CN" sz="1600" kern="2200" dirty="0" err="1" smtClean="0">
                <a:latin typeface="华文中宋" panose="02010600040101010101" charset="-122"/>
                <a:ea typeface="华文中宋" panose="02010600040101010101" charset="-122"/>
                <a:cs typeface="华文中宋" panose="02010600040101010101" charset="-122"/>
              </a:rPr>
              <a:t>企业空间激活后</a:t>
            </a:r>
            <a:r>
              <a:rPr lang="en-US" altLang="zh-CN" sz="1600" kern="2200" dirty="0" err="1">
                <a:latin typeface="华文中宋" panose="02010600040101010101" charset="-122"/>
                <a:ea typeface="华文中宋" panose="02010600040101010101" charset="-122"/>
                <a:cs typeface="华文中宋" panose="02010600040101010101" charset="-122"/>
              </a:rPr>
              <a:t>，企业法定代表人或管理员可在法人空间内对本单位申报经办人进行授权，具体操作步骤如下</a:t>
            </a:r>
            <a:r>
              <a:rPr lang="en-US" altLang="zh-CN" sz="1600" kern="2200" dirty="0">
                <a:latin typeface="华文中宋" panose="02010600040101010101" charset="-122"/>
                <a:ea typeface="华文中宋" panose="02010600040101010101" charset="-122"/>
                <a:cs typeface="华文中宋" panose="02010600040101010101" charset="-122"/>
              </a:rPr>
              <a:t>：</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86055" y="1707515"/>
            <a:ext cx="2747645" cy="1754326"/>
          </a:xfrm>
          <a:prstGeom prst="rect">
            <a:avLst/>
          </a:prstGeom>
        </p:spPr>
        <p:txBody>
          <a:bodyPr wrap="square">
            <a:spAutoFit/>
          </a:bodyPr>
          <a:lstStyle/>
          <a:p>
            <a:pPr>
              <a:lnSpc>
                <a:spcPct val="150000"/>
              </a:lnSpc>
            </a:pPr>
            <a:r>
              <a:rPr lang="en-US" dirty="0" smtClean="0">
                <a:latin typeface="仿宋" panose="02010609060101010101" pitchFamily="49" charset="-122"/>
                <a:ea typeface="仿宋" panose="02010609060101010101" pitchFamily="49" charset="-122"/>
              </a:rPr>
              <a:t>1.</a:t>
            </a:r>
            <a:r>
              <a:rPr lang="zh-CN" altLang="en-US" dirty="0" smtClean="0">
                <a:latin typeface="仿宋" panose="02010609060101010101" pitchFamily="49" charset="-122"/>
                <a:ea typeface="仿宋" panose="02010609060101010101" pitchFamily="49" charset="-122"/>
              </a:rPr>
              <a:t>点击左图“授权管理”，选择“经办人”处的“添加授权”按钮。</a:t>
            </a:r>
            <a:endParaRPr lang="en-US" altLang="zh-CN" dirty="0" smtClean="0">
              <a:latin typeface="仿宋" panose="02010609060101010101" pitchFamily="49" charset="-122"/>
              <a:ea typeface="仿宋" panose="02010609060101010101" pitchFamily="49" charset="-122"/>
            </a:endParaRPr>
          </a:p>
          <a:p>
            <a:pPr>
              <a:lnSpc>
                <a:spcPct val="150000"/>
              </a:lnSpc>
            </a:pPr>
            <a:endParaRPr lang="en-US" altLang="zh-CN" dirty="0" smtClean="0">
              <a:latin typeface="仿宋" panose="02010609060101010101" pitchFamily="49" charset="-122"/>
              <a:ea typeface="仿宋" panose="02010609060101010101" pitchFamily="49"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869950"/>
            <a:ext cx="5950585" cy="4264025"/>
          </a:xfrm>
          <a:prstGeom prst="rect">
            <a:avLst/>
          </a:prstGeom>
        </p:spPr>
      </p:pic>
      <p:cxnSp>
        <p:nvCxnSpPr>
          <p:cNvPr id="14" name="肘形连接符 13"/>
          <p:cNvCxnSpPr/>
          <p:nvPr/>
        </p:nvCxnSpPr>
        <p:spPr>
          <a:xfrm flipV="1">
            <a:off x="4416000" y="3324225"/>
            <a:ext cx="4308900" cy="1495425"/>
          </a:xfrm>
          <a:prstGeom prst="bentConnector3">
            <a:avLst>
              <a:gd name="adj1" fmla="val 10017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7180" y="647065"/>
            <a:ext cx="2390775" cy="1706880"/>
          </a:xfrm>
          <a:prstGeom prst="rect">
            <a:avLst/>
          </a:prstGeom>
          <a:ln>
            <a:solidFill>
              <a:srgbClr val="FF0000"/>
            </a:solidFill>
          </a:ln>
        </p:spPr>
        <p:txBody>
          <a:bodyPr wrap="square">
            <a:spAutoFit/>
          </a:bodyPr>
          <a:lstStyle/>
          <a:p>
            <a:pPr>
              <a:lnSpc>
                <a:spcPct val="150000"/>
              </a:lnSpc>
            </a:pPr>
            <a:r>
              <a:rPr lang="en-US" altLang="zh-CN" sz="1400" dirty="0" smtClean="0">
                <a:latin typeface="仿宋" panose="02010609060101010101" pitchFamily="49" charset="-122"/>
                <a:ea typeface="仿宋" panose="02010609060101010101" pitchFamily="49" charset="-122"/>
              </a:rPr>
              <a:t>2.</a:t>
            </a:r>
            <a:r>
              <a:rPr lang="zh-CN" altLang="zh-CN" sz="1400" dirty="0" smtClean="0">
                <a:latin typeface="仿宋" panose="02010609060101010101" pitchFamily="49" charset="-122"/>
                <a:ea typeface="仿宋" panose="02010609060101010101" pitchFamily="49" charset="-122"/>
              </a:rPr>
              <a:t>填写</a:t>
            </a:r>
            <a:r>
              <a:rPr lang="zh-CN" altLang="zh-CN" sz="1400" dirty="0">
                <a:latin typeface="仿宋" panose="02010609060101010101" pitchFamily="49" charset="-122"/>
                <a:ea typeface="仿宋" panose="02010609060101010101" pitchFamily="49" charset="-122"/>
              </a:rPr>
              <a:t>被授权人的姓名、手机号和</a:t>
            </a:r>
            <a:r>
              <a:rPr lang="zh-CN" altLang="zh-CN" sz="1400" dirty="0" smtClean="0">
                <a:latin typeface="仿宋" panose="02010609060101010101" pitchFamily="49" charset="-122"/>
                <a:ea typeface="仿宋" panose="02010609060101010101" pitchFamily="49" charset="-122"/>
              </a:rPr>
              <a:t>身份证</a:t>
            </a:r>
            <a:r>
              <a:rPr lang="zh-CN" altLang="en-US" sz="1400" dirty="0" smtClean="0">
                <a:latin typeface="仿宋" panose="02010609060101010101" pitchFamily="49" charset="-122"/>
                <a:ea typeface="仿宋" panose="02010609060101010101" pitchFamily="49" charset="-122"/>
              </a:rPr>
              <a:t>。</a:t>
            </a:r>
            <a:r>
              <a:rPr lang="zh-CN" altLang="en-US" sz="1400" dirty="0" smtClean="0">
                <a:solidFill>
                  <a:srgbClr val="FF0000"/>
                </a:solidFill>
                <a:latin typeface="仿宋" panose="02010609060101010101" pitchFamily="49" charset="-122"/>
                <a:ea typeface="仿宋" panose="02010609060101010101" pitchFamily="49" charset="-122"/>
              </a:rPr>
              <a:t>注：被授权人需已完成</a:t>
            </a:r>
            <a:r>
              <a:rPr lang="zh-CN" altLang="zh-CN" sz="1400" dirty="0" smtClean="0">
                <a:solidFill>
                  <a:srgbClr val="FF0000"/>
                </a:solidFill>
                <a:latin typeface="仿宋" panose="02010609060101010101" pitchFamily="49" charset="-122"/>
                <a:ea typeface="仿宋" panose="02010609060101010101" pitchFamily="49" charset="-122"/>
              </a:rPr>
              <a:t>政务</a:t>
            </a:r>
            <a:r>
              <a:rPr lang="zh-CN" altLang="zh-CN" sz="1400" dirty="0">
                <a:solidFill>
                  <a:srgbClr val="FF0000"/>
                </a:solidFill>
                <a:latin typeface="仿宋" panose="02010609060101010101" pitchFamily="49" charset="-122"/>
                <a:ea typeface="仿宋" panose="02010609060101010101" pitchFamily="49" charset="-122"/>
              </a:rPr>
              <a:t>服务</a:t>
            </a:r>
            <a:r>
              <a:rPr lang="zh-CN" altLang="zh-CN" sz="1400" dirty="0" smtClean="0">
                <a:solidFill>
                  <a:srgbClr val="FF0000"/>
                </a:solidFill>
                <a:latin typeface="仿宋" panose="02010609060101010101" pitchFamily="49" charset="-122"/>
                <a:ea typeface="仿宋" panose="02010609060101010101" pitchFamily="49" charset="-122"/>
              </a:rPr>
              <a:t>网</a:t>
            </a:r>
            <a:r>
              <a:rPr lang="zh-CN" altLang="en-US" sz="1400" dirty="0" smtClean="0">
                <a:solidFill>
                  <a:srgbClr val="FF0000"/>
                </a:solidFill>
                <a:latin typeface="仿宋" panose="02010609060101010101" pitchFamily="49" charset="-122"/>
                <a:ea typeface="仿宋" panose="02010609060101010101" pitchFamily="49" charset="-122"/>
              </a:rPr>
              <a:t>个人</a:t>
            </a:r>
            <a:r>
              <a:rPr lang="zh-CN" altLang="zh-CN" sz="1400" dirty="0" smtClean="0">
                <a:solidFill>
                  <a:srgbClr val="FF0000"/>
                </a:solidFill>
                <a:latin typeface="仿宋" panose="02010609060101010101" pitchFamily="49" charset="-122"/>
                <a:ea typeface="仿宋" panose="02010609060101010101" pitchFamily="49" charset="-122"/>
              </a:rPr>
              <a:t>注册</a:t>
            </a:r>
            <a:r>
              <a:rPr lang="zh-CN" altLang="en-US" sz="1400" dirty="0" smtClean="0">
                <a:solidFill>
                  <a:srgbClr val="FF0000"/>
                </a:solidFill>
                <a:latin typeface="仿宋" panose="02010609060101010101" pitchFamily="49" charset="-122"/>
                <a:ea typeface="仿宋" panose="02010609060101010101" pitchFamily="49" charset="-122"/>
              </a:rPr>
              <a:t>，且注册</a:t>
            </a:r>
            <a:r>
              <a:rPr lang="zh-CN" altLang="zh-CN" sz="1400" dirty="0" smtClean="0">
                <a:solidFill>
                  <a:srgbClr val="FF0000"/>
                </a:solidFill>
                <a:latin typeface="仿宋" panose="02010609060101010101" pitchFamily="49" charset="-122"/>
                <a:ea typeface="仿宋" panose="02010609060101010101" pitchFamily="49" charset="-122"/>
              </a:rPr>
              <a:t>手机号码</a:t>
            </a:r>
            <a:r>
              <a:rPr lang="zh-CN" altLang="en-US" sz="1400" dirty="0" smtClean="0">
                <a:solidFill>
                  <a:srgbClr val="FF0000"/>
                </a:solidFill>
                <a:latin typeface="仿宋" panose="02010609060101010101" pitchFamily="49" charset="-122"/>
                <a:ea typeface="仿宋" panose="02010609060101010101" pitchFamily="49" charset="-122"/>
              </a:rPr>
              <a:t>与此处</a:t>
            </a:r>
            <a:r>
              <a:rPr lang="zh-CN" altLang="zh-CN" sz="1400" dirty="0" smtClean="0">
                <a:solidFill>
                  <a:srgbClr val="FF0000"/>
                </a:solidFill>
                <a:latin typeface="仿宋" panose="02010609060101010101" pitchFamily="49" charset="-122"/>
                <a:ea typeface="仿宋" panose="02010609060101010101" pitchFamily="49" charset="-122"/>
              </a:rPr>
              <a:t>保持</a:t>
            </a:r>
            <a:r>
              <a:rPr lang="zh-CN" altLang="zh-CN" sz="1400" dirty="0">
                <a:solidFill>
                  <a:srgbClr val="FF0000"/>
                </a:solidFill>
                <a:latin typeface="仿宋" panose="02010609060101010101" pitchFamily="49" charset="-122"/>
                <a:ea typeface="仿宋" panose="02010609060101010101" pitchFamily="49" charset="-122"/>
              </a:rPr>
              <a:t>一致</a:t>
            </a:r>
            <a:r>
              <a:rPr lang="zh-CN" altLang="zh-CN" sz="1400" dirty="0" smtClean="0">
                <a:solidFill>
                  <a:srgbClr val="FF0000"/>
                </a:solidFill>
                <a:latin typeface="仿宋" panose="02010609060101010101" pitchFamily="49" charset="-122"/>
                <a:ea typeface="仿宋" panose="02010609060101010101" pitchFamily="49" charset="-122"/>
              </a:rPr>
              <a:t>。</a:t>
            </a:r>
            <a:endParaRPr lang="zh-CN" altLang="zh-CN" sz="1400" dirty="0">
              <a:solidFill>
                <a:srgbClr val="FF0000"/>
              </a:solidFill>
              <a:latin typeface="仿宋" panose="02010609060101010101" pitchFamily="49" charset="-122"/>
              <a:ea typeface="仿宋" panose="02010609060101010101" pitchFamily="49" charset="-122"/>
            </a:endParaRPr>
          </a:p>
        </p:txBody>
      </p:sp>
      <p:pic>
        <p:nvPicPr>
          <p:cNvPr id="20" name="图片 19"/>
          <p:cNvPicPr/>
          <p:nvPr/>
        </p:nvPicPr>
        <p:blipFill rotWithShape="1">
          <a:blip r:embed="rId3"/>
          <a:srcRect r="5307"/>
          <a:stretch>
            <a:fillRect/>
          </a:stretch>
        </p:blipFill>
        <p:spPr>
          <a:xfrm>
            <a:off x="2762250" y="436245"/>
            <a:ext cx="6071870" cy="4544060"/>
          </a:xfrm>
          <a:prstGeom prst="rect">
            <a:avLst/>
          </a:prstGeom>
          <a:noFill/>
          <a:ln w="9525">
            <a:solidFill>
              <a:schemeClr val="tx1"/>
            </a:solidFill>
          </a:ln>
          <a:effectLst>
            <a:glow rad="139700">
              <a:schemeClr val="accent1">
                <a:satMod val="175000"/>
                <a:alpha val="40000"/>
              </a:schemeClr>
            </a:glow>
          </a:effectLst>
        </p:spPr>
      </p:pic>
      <p:cxnSp>
        <p:nvCxnSpPr>
          <p:cNvPr id="3" name="肘形连接符 2"/>
          <p:cNvCxnSpPr/>
          <p:nvPr/>
        </p:nvCxnSpPr>
        <p:spPr>
          <a:xfrm>
            <a:off x="1754505" y="2031997"/>
            <a:ext cx="1285875" cy="676424"/>
          </a:xfrm>
          <a:prstGeom prst="bentConnector3">
            <a:avLst>
              <a:gd name="adj1" fmla="val 111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122250" y="2358725"/>
            <a:ext cx="4421549" cy="8416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97180" y="3866515"/>
            <a:ext cx="2390775" cy="1060450"/>
          </a:xfrm>
          <a:prstGeom prst="rect">
            <a:avLst/>
          </a:prstGeom>
          <a:ln>
            <a:solidFill>
              <a:srgbClr val="FF0000"/>
            </a:solidFill>
          </a:ln>
        </p:spPr>
        <p:txBody>
          <a:bodyPr wrap="square">
            <a:spAutoFit/>
          </a:bodyPr>
          <a:lstStyle/>
          <a:p>
            <a:pPr>
              <a:lnSpc>
                <a:spcPct val="150000"/>
              </a:lnSpc>
            </a:pPr>
            <a:r>
              <a:rPr lang="en-US" altLang="zh-CN" sz="1400" dirty="0" smtClean="0">
                <a:latin typeface="仿宋" panose="02010609060101010101" pitchFamily="49" charset="-122"/>
                <a:ea typeface="仿宋" panose="02010609060101010101" pitchFamily="49" charset="-122"/>
              </a:rPr>
              <a:t>3.</a:t>
            </a:r>
            <a:r>
              <a:rPr lang="zh-CN" altLang="zh-CN" sz="1400" dirty="0" smtClean="0">
                <a:latin typeface="仿宋" panose="02010609060101010101" pitchFamily="49" charset="-122"/>
                <a:ea typeface="仿宋" panose="02010609060101010101" pitchFamily="49" charset="-122"/>
              </a:rPr>
              <a:t>选择授权期限，</a:t>
            </a:r>
            <a:r>
              <a:rPr lang="zh-CN" altLang="en-US" sz="1400" dirty="0" smtClean="0">
                <a:latin typeface="仿宋" panose="02010609060101010101" pitchFamily="49" charset="-122"/>
                <a:ea typeface="仿宋" panose="02010609060101010101" pitchFamily="49" charset="-122"/>
              </a:rPr>
              <a:t>然后</a:t>
            </a:r>
            <a:r>
              <a:rPr lang="zh-CN" altLang="zh-CN" sz="1400" dirty="0" smtClean="0">
                <a:latin typeface="仿宋" panose="02010609060101010101" pitchFamily="49" charset="-122"/>
                <a:ea typeface="仿宋" panose="02010609060101010101" pitchFamily="49" charset="-122"/>
              </a:rPr>
              <a:t>点击</a:t>
            </a:r>
            <a:r>
              <a:rPr lang="en-US" altLang="zh-CN" sz="1400" dirty="0" smtClean="0">
                <a:latin typeface="仿宋" panose="02010609060101010101" pitchFamily="49" charset="-122"/>
                <a:ea typeface="仿宋" panose="02010609060101010101" pitchFamily="49" charset="-122"/>
              </a:rPr>
              <a:t>“</a:t>
            </a:r>
            <a:r>
              <a:rPr lang="zh-CN" altLang="zh-CN" sz="1400" dirty="0" smtClean="0">
                <a:latin typeface="仿宋" panose="02010609060101010101" pitchFamily="49" charset="-122"/>
                <a:ea typeface="仿宋" panose="02010609060101010101" pitchFamily="49" charset="-122"/>
              </a:rPr>
              <a:t>确认授权</a:t>
            </a:r>
            <a:r>
              <a:rPr lang="en-US" altLang="zh-CN" sz="1400" dirty="0" smtClean="0">
                <a:latin typeface="仿宋" panose="02010609060101010101" pitchFamily="49" charset="-122"/>
                <a:ea typeface="仿宋" panose="02010609060101010101" pitchFamily="49" charset="-122"/>
              </a:rPr>
              <a:t>”</a:t>
            </a:r>
            <a:r>
              <a:rPr lang="zh-CN" altLang="zh-CN" sz="1400" dirty="0" smtClean="0">
                <a:latin typeface="仿宋" panose="02010609060101010101" pitchFamily="49" charset="-122"/>
                <a:ea typeface="仿宋" panose="02010609060101010101" pitchFamily="49" charset="-122"/>
              </a:rPr>
              <a:t>，提示授权成功后表示授权完成。</a:t>
            </a:r>
            <a:endParaRPr lang="zh-CN" altLang="zh-CN" sz="1400" dirty="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51493" y="1603457"/>
            <a:ext cx="5529940" cy="3202232"/>
          </a:xfrm>
          <a:prstGeom prst="rect">
            <a:avLst/>
          </a:prstGeom>
        </p:spPr>
      </p:pic>
      <p:sp>
        <p:nvSpPr>
          <p:cNvPr id="2" name="矩形 1"/>
          <p:cNvSpPr/>
          <p:nvPr/>
        </p:nvSpPr>
        <p:spPr>
          <a:xfrm>
            <a:off x="200660" y="509905"/>
            <a:ext cx="8658225" cy="829945"/>
          </a:xfrm>
          <a:prstGeom prst="rect">
            <a:avLst/>
          </a:prstGeom>
        </p:spPr>
        <p:txBody>
          <a:bodyPr wrap="square">
            <a:spAutoFit/>
          </a:bodyPr>
          <a:lstStyle/>
          <a:p>
            <a:pPr algn="l">
              <a:lnSpc>
                <a:spcPct val="150000"/>
              </a:lnSpc>
              <a:buClrTx/>
              <a:buSzTx/>
              <a:buFontTx/>
            </a:pPr>
            <a:r>
              <a:rPr lang="zh-CN" altLang="en-US" sz="1600" kern="2200" dirty="0" smtClean="0">
                <a:latin typeface="华文中宋" panose="02010600040101010101" charset="-122"/>
                <a:ea typeface="华文中宋" panose="02010600040101010101" charset="-122"/>
                <a:cs typeface="华文中宋" panose="02010600040101010101" charset="-122"/>
              </a:rPr>
              <a:t>在</a:t>
            </a:r>
            <a:r>
              <a:rPr lang="en-US" altLang="zh-CN" sz="1600" kern="2200" dirty="0" smtClean="0">
                <a:latin typeface="华文中宋" panose="02010600040101010101" charset="-122"/>
                <a:ea typeface="华文中宋" panose="02010600040101010101" charset="-122"/>
                <a:cs typeface="华文中宋" panose="02010600040101010101" charset="-122"/>
              </a:rPr>
              <a:t>宁企通首页</a:t>
            </a:r>
            <a:r>
              <a:rPr lang="en-US" altLang="zh-CN" sz="1600" kern="2200" dirty="0">
                <a:latin typeface="华文中宋" panose="02010600040101010101" charset="-122"/>
                <a:ea typeface="华文中宋" panose="02010600040101010101" charset="-122"/>
                <a:cs typeface="华文中宋" panose="02010600040101010101" charset="-122"/>
              </a:rPr>
              <a:t>，点击“政策申报”，进入到事项列表页面，搜索关键字找到要申报的事项，点击“申报”按钮进行事项申报。</a:t>
            </a:r>
            <a:endParaRPr lang="zh-CN" altLang="en-US" sz="1600" kern="2200" dirty="0">
              <a:solidFill>
                <a:srgbClr val="FF0000"/>
              </a:solidFill>
              <a:latin typeface="华文中宋" panose="02010600040101010101" charset="-122"/>
              <a:ea typeface="华文中宋" panose="02010600040101010101" charset="-122"/>
              <a:cs typeface="华文中宋" panose="02010600040101010101" charset="-122"/>
            </a:endParaRPr>
          </a:p>
        </p:txBody>
      </p:sp>
      <p:grpSp>
        <p:nvGrpSpPr>
          <p:cNvPr id="7" name="组合 93"/>
          <p:cNvGrpSpPr/>
          <p:nvPr/>
        </p:nvGrpSpPr>
        <p:grpSpPr>
          <a:xfrm>
            <a:off x="200660" y="0"/>
            <a:ext cx="8658225" cy="516890"/>
            <a:chOff x="-1" y="0"/>
            <a:chExt cx="9144001" cy="516577"/>
          </a:xfrm>
        </p:grpSpPr>
        <p:pic>
          <p:nvPicPr>
            <p:cNvPr id="89" name="图片 88" descr="top-bg.png"/>
            <p:cNvPicPr>
              <a:picLocks noChangeAspect="1"/>
            </p:cNvPicPr>
            <p:nvPr/>
          </p:nvPicPr>
          <p:blipFill>
            <a:blip r:embed="rId4"/>
            <a:srcRect l="18307"/>
            <a:stretch>
              <a:fillRect/>
            </a:stretch>
          </p:blipFill>
          <p:spPr>
            <a:xfrm>
              <a:off x="0" y="0"/>
              <a:ext cx="9144000" cy="516577"/>
            </a:xfrm>
            <a:prstGeom prst="rect">
              <a:avLst/>
            </a:prstGeom>
          </p:spPr>
        </p:pic>
        <p:pic>
          <p:nvPicPr>
            <p:cNvPr id="91" name="图片 90" descr="top-bg.png"/>
            <p:cNvPicPr>
              <a:picLocks noChangeAspect="1"/>
            </p:cNvPicPr>
            <p:nvPr/>
          </p:nvPicPr>
          <p:blipFill>
            <a:blip r:embed="rId4"/>
            <a:srcRect l="37727" r="56753"/>
            <a:stretch>
              <a:fillRect/>
            </a:stretch>
          </p:blipFill>
          <p:spPr>
            <a:xfrm>
              <a:off x="-1" y="0"/>
              <a:ext cx="2733385" cy="516577"/>
            </a:xfrm>
            <a:prstGeom prst="rect">
              <a:avLst/>
            </a:prstGeom>
          </p:spPr>
        </p:pic>
      </p:grpSp>
      <p:sp>
        <p:nvSpPr>
          <p:cNvPr id="10" name="文本框 9"/>
          <p:cNvSpPr txBox="1"/>
          <p:nvPr/>
        </p:nvSpPr>
        <p:spPr>
          <a:xfrm>
            <a:off x="377682" y="33932"/>
            <a:ext cx="1607435" cy="424732"/>
          </a:xfrm>
          <a:prstGeom prst="rect">
            <a:avLst/>
          </a:prstGeom>
          <a:noFill/>
        </p:spPr>
        <p:txBody>
          <a:bodyPr wrap="square" rtlCol="0">
            <a:spAutoFit/>
          </a:bodyPr>
          <a:lstStyle/>
          <a:p>
            <a:pPr algn="r">
              <a:lnSpc>
                <a:spcPct val="120000"/>
              </a:lnSpc>
              <a:spcBef>
                <a:spcPct val="100000"/>
              </a:spcBef>
              <a:buClrTx/>
              <a:buSzTx/>
              <a:buFontTx/>
              <a:defRPr/>
            </a:pPr>
            <a:r>
              <a:rPr lang="zh-CN" altLang="en-US" b="1" dirty="0" smtClean="0">
                <a:solidFill>
                  <a:schemeClr val="bg1"/>
                </a:solidFill>
                <a:latin typeface="微软雅黑" panose="020B0503020204020204" pitchFamily="34" charset="-122"/>
                <a:ea typeface="微软雅黑" panose="020B0503020204020204" pitchFamily="34" charset="-122"/>
                <a:cs typeface="+mj-cs"/>
              </a:rPr>
              <a:t>二、事项申报</a:t>
            </a:r>
            <a:endParaRPr lang="zh-CN" altLang="en-US" sz="1800" b="1" dirty="0" smtClean="0">
              <a:solidFill>
                <a:schemeClr val="bg1"/>
              </a:solidFill>
              <a:latin typeface="微软雅黑" panose="020B0503020204020204" pitchFamily="34" charset="-122"/>
              <a:ea typeface="微软雅黑" panose="020B0503020204020204" pitchFamily="34" charset="-122"/>
              <a:cs typeface="+mj-cs"/>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869" y="1339850"/>
            <a:ext cx="4991006" cy="3276600"/>
          </a:xfrm>
          <a:prstGeom prst="rect">
            <a:avLst/>
          </a:prstGeom>
          <a:ln>
            <a:solidFill>
              <a:schemeClr val="bg1">
                <a:lumMod val="85000"/>
              </a:schemeClr>
            </a:solidFill>
          </a:ln>
          <a:effectLst>
            <a:outerShdw blurRad="50800" dist="38100" dir="10800000" algn="r" rotWithShape="0">
              <a:prstClr val="black">
                <a:alpha val="40000"/>
              </a:prstClr>
            </a:outerShdw>
          </a:effectLst>
        </p:spPr>
      </p:pic>
      <p:cxnSp>
        <p:nvCxnSpPr>
          <p:cNvPr id="6" name="肘形连接符 5"/>
          <p:cNvCxnSpPr/>
          <p:nvPr/>
        </p:nvCxnSpPr>
        <p:spPr>
          <a:xfrm>
            <a:off x="2343149" y="2407177"/>
            <a:ext cx="5189765" cy="582766"/>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548438" y="2771775"/>
            <a:ext cx="1252537"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0000"/>
                </a:solidFill>
              </a:rPr>
              <a:t>搜索事项名称</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5f04d11-5357-461e-98fe-e86161c3fc7d"/>
  <p:tag name="COMMONDATA" val="eyJoZGlkIjoiMDFhMmNkZjM5NzYzNDIxMmVkMmNiZmQ4ODVkNTQ2Zj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450</Words>
  <Application>Microsoft Office PowerPoint</Application>
  <PresentationFormat>全屏显示(16:9)</PresentationFormat>
  <Paragraphs>48</Paragraphs>
  <Slides>12</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仿宋</vt:lpstr>
      <vt:lpstr>华文中宋</vt:lpstr>
      <vt:lpstr>宋体</vt:lpstr>
      <vt:lpstr>微软雅黑</vt:lpstr>
      <vt:lpstr>Arial</vt:lpstr>
      <vt:lpstr>Calibri</vt:lpstr>
      <vt:lpstr>Office 主题</vt:lpstr>
      <vt:lpstr>PowerPoint 演示文稿</vt:lpstr>
      <vt:lpstr>申报说明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杨勇</dc:creator>
  <cp:lastModifiedBy>俞鑫超</cp:lastModifiedBy>
  <cp:revision>299</cp:revision>
  <cp:lastPrinted>2022-03-15T02:52:00Z</cp:lastPrinted>
  <dcterms:created xsi:type="dcterms:W3CDTF">2020-04-21T03:34:00Z</dcterms:created>
  <dcterms:modified xsi:type="dcterms:W3CDTF">2022-10-17T08:49:19Z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9E5392A346F440B38981E52818AE3694</vt:lpwstr>
  </property>
  <property fmtid="{D5CDD505-2E9C-101B-9397-08002B2CF9AE}" pid="3" name="KSOProductBuildVer">
    <vt:lpwstr>2052-11.1.0.12598</vt:lpwstr>
  </property>
</Properties>
</file>